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media/image10.svg" ContentType="image/svg+xml"/>
  <Override PartName="/ppt/media/image11.svg" ContentType="image/svg+xml"/>
  <Override PartName="/ppt/media/image12.svg" ContentType="image/svg+xml"/>
  <Override PartName="/ppt/media/image13.svg" ContentType="image/svg+xml"/>
  <Override PartName="/ppt/media/image14.svg" ContentType="image/svg+xml"/>
  <Override PartName="/ppt/media/image15.svg" ContentType="image/svg+xml"/>
  <Override PartName="/ppt/media/image16.svg" ContentType="image/svg+xml"/>
  <Override PartName="/ppt/media/image17.svg" ContentType="image/svg+xml"/>
  <Override PartName="/ppt/media/image18.svg" ContentType="image/svg+xml"/>
  <Override PartName="/ppt/media/image19.svg" ContentType="image/svg+xml"/>
  <Override PartName="/ppt/media/image2.svg" ContentType="image/svg+xml"/>
  <Override PartName="/ppt/media/image20.svg" ContentType="image/svg+xml"/>
  <Override PartName="/ppt/media/image21.svg" ContentType="image/svg+xml"/>
  <Override PartName="/ppt/media/image22.svg" ContentType="image/svg+xml"/>
  <Override PartName="/ppt/media/image23.svg" ContentType="image/svg+xml"/>
  <Override PartName="/ppt/media/image24.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sldIdLst>
    <p:sldId id="257" r:id="rId5"/>
    <p:sldId id="311" r:id="rId6"/>
    <p:sldId id="258" r:id="rId7"/>
    <p:sldId id="263" r:id="rId8"/>
    <p:sldId id="277" r:id="rId9"/>
    <p:sldId id="372" r:id="rId10"/>
    <p:sldId id="343" r:id="rId11"/>
    <p:sldId id="373" r:id="rId12"/>
    <p:sldId id="374" r:id="rId13"/>
    <p:sldId id="271" r:id="rId14"/>
    <p:sldId id="375" r:id="rId15"/>
    <p:sldId id="376" r:id="rId16"/>
    <p:sldId id="377" r:id="rId17"/>
    <p:sldId id="272" r:id="rId18"/>
    <p:sldId id="279" r:id="rId19"/>
    <p:sldId id="378" r:id="rId20"/>
    <p:sldId id="285" r:id="rId21"/>
    <p:sldId id="301"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napToObjects="1" showGuides="1">
      <p:cViewPr>
        <p:scale>
          <a:sx n="75" d="100"/>
          <a:sy n="75" d="100"/>
        </p:scale>
        <p:origin x="1812" y="852"/>
      </p:cViewPr>
      <p:guideLst>
        <p:guide pos="3828"/>
        <p:guide orient="horz" pos="2144"/>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8730C5-3627-4922-B400-93B02160190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1F25B0-40DD-4A63-B933-C4ACA630C46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E17615-3DFF-44EA-9E16-7AF52158A6D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E03665-0281-4901-B209-6CDE9C08AF6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3B2AF9-C62A-4341-B77F-BC07F04B41C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D6758C-859B-4FD5-B74A-572C44D8414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2.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6" Type="http://schemas.openxmlformats.org/officeDocument/2006/relationships/slideLayout" Target="../slideLayouts/slideLayout7.xml"/><Relationship Id="rId25" Type="http://schemas.openxmlformats.org/officeDocument/2006/relationships/tags" Target="../tags/tag96.xml"/><Relationship Id="rId24" Type="http://schemas.openxmlformats.org/officeDocument/2006/relationships/tags" Target="../tags/tag95.xml"/><Relationship Id="rId23" Type="http://schemas.openxmlformats.org/officeDocument/2006/relationships/tags" Target="../tags/tag94.xml"/><Relationship Id="rId22" Type="http://schemas.openxmlformats.org/officeDocument/2006/relationships/tags" Target="../tags/tag93.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tags" Target="../tags/tag73.xml"/><Relationship Id="rId19" Type="http://schemas.openxmlformats.org/officeDocument/2006/relationships/tags" Target="../tags/tag90.xml"/><Relationship Id="rId18" Type="http://schemas.openxmlformats.org/officeDocument/2006/relationships/tags" Target="../tags/tag89.xml"/><Relationship Id="rId17" Type="http://schemas.openxmlformats.org/officeDocument/2006/relationships/tags" Target="../tags/tag88.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tags" Target="../tags/tag72.xml"/></Relationships>
</file>

<file path=ppt/slides/_rels/slide13.xml.rels><?xml version="1.0" encoding="UTF-8" standalone="yes"?>
<Relationships xmlns="http://schemas.openxmlformats.org/package/2006/relationships"><Relationship Id="rId9" Type="http://schemas.openxmlformats.org/officeDocument/2006/relationships/image" Target="../media/image15.svg"/><Relationship Id="rId8" Type="http://schemas.openxmlformats.org/officeDocument/2006/relationships/image" Target="../media/image18.png"/><Relationship Id="rId7" Type="http://schemas.openxmlformats.org/officeDocument/2006/relationships/tags" Target="../tags/tag99.xml"/><Relationship Id="rId6" Type="http://schemas.openxmlformats.org/officeDocument/2006/relationships/image" Target="../media/image14.svg"/><Relationship Id="rId5" Type="http://schemas.openxmlformats.org/officeDocument/2006/relationships/image" Target="../media/image17.png"/><Relationship Id="rId43" Type="http://schemas.openxmlformats.org/officeDocument/2006/relationships/slideLayout" Target="../slideLayouts/slideLayout7.xml"/><Relationship Id="rId42" Type="http://schemas.openxmlformats.org/officeDocument/2006/relationships/image" Target="../media/image24.svg"/><Relationship Id="rId41" Type="http://schemas.openxmlformats.org/officeDocument/2006/relationships/image" Target="../media/image27.png"/><Relationship Id="rId40" Type="http://schemas.openxmlformats.org/officeDocument/2006/relationships/tags" Target="../tags/tag114.xml"/><Relationship Id="rId4" Type="http://schemas.openxmlformats.org/officeDocument/2006/relationships/tags" Target="../tags/tag98.xml"/><Relationship Id="rId39" Type="http://schemas.openxmlformats.org/officeDocument/2006/relationships/image" Target="../media/image23.svg"/><Relationship Id="rId38" Type="http://schemas.openxmlformats.org/officeDocument/2006/relationships/image" Target="../media/image26.png"/><Relationship Id="rId37" Type="http://schemas.openxmlformats.org/officeDocument/2006/relationships/tags" Target="../tags/tag113.xml"/><Relationship Id="rId36" Type="http://schemas.openxmlformats.org/officeDocument/2006/relationships/image" Target="../media/image22.svg"/><Relationship Id="rId35" Type="http://schemas.openxmlformats.org/officeDocument/2006/relationships/image" Target="../media/image25.png"/><Relationship Id="rId34" Type="http://schemas.openxmlformats.org/officeDocument/2006/relationships/tags" Target="../tags/tag112.xml"/><Relationship Id="rId33" Type="http://schemas.openxmlformats.org/officeDocument/2006/relationships/image" Target="../media/image21.svg"/><Relationship Id="rId32" Type="http://schemas.openxmlformats.org/officeDocument/2006/relationships/image" Target="../media/image24.png"/><Relationship Id="rId31" Type="http://schemas.openxmlformats.org/officeDocument/2006/relationships/tags" Target="../tags/tag111.xml"/><Relationship Id="rId30" Type="http://schemas.openxmlformats.org/officeDocument/2006/relationships/image" Target="../media/image20.svg"/><Relationship Id="rId3" Type="http://schemas.openxmlformats.org/officeDocument/2006/relationships/image" Target="../media/image13.svg"/><Relationship Id="rId29" Type="http://schemas.openxmlformats.org/officeDocument/2006/relationships/image" Target="../media/image23.png"/><Relationship Id="rId28" Type="http://schemas.openxmlformats.org/officeDocument/2006/relationships/tags" Target="../tags/tag110.xml"/><Relationship Id="rId27" Type="http://schemas.openxmlformats.org/officeDocument/2006/relationships/image" Target="../media/image19.svg"/><Relationship Id="rId26" Type="http://schemas.openxmlformats.org/officeDocument/2006/relationships/image" Target="../media/image22.png"/><Relationship Id="rId25" Type="http://schemas.openxmlformats.org/officeDocument/2006/relationships/tags" Target="../tags/tag109.xml"/><Relationship Id="rId24" Type="http://schemas.openxmlformats.org/officeDocument/2006/relationships/tags" Target="../tags/tag108.xml"/><Relationship Id="rId23" Type="http://schemas.openxmlformats.org/officeDocument/2006/relationships/tags" Target="../tags/tag107.xml"/><Relationship Id="rId22" Type="http://schemas.openxmlformats.org/officeDocument/2006/relationships/tags" Target="../tags/tag106.xml"/><Relationship Id="rId21" Type="http://schemas.openxmlformats.org/officeDocument/2006/relationships/tags" Target="../tags/tag105.xml"/><Relationship Id="rId20" Type="http://schemas.openxmlformats.org/officeDocument/2006/relationships/tags" Target="../tags/tag104.xml"/><Relationship Id="rId2" Type="http://schemas.openxmlformats.org/officeDocument/2006/relationships/image" Target="../media/image16.png"/><Relationship Id="rId19" Type="http://schemas.openxmlformats.org/officeDocument/2006/relationships/tags" Target="../tags/tag103.xml"/><Relationship Id="rId18" Type="http://schemas.openxmlformats.org/officeDocument/2006/relationships/image" Target="../media/image18.svg"/><Relationship Id="rId17" Type="http://schemas.openxmlformats.org/officeDocument/2006/relationships/image" Target="../media/image21.png"/><Relationship Id="rId16" Type="http://schemas.openxmlformats.org/officeDocument/2006/relationships/tags" Target="../tags/tag102.xml"/><Relationship Id="rId15" Type="http://schemas.openxmlformats.org/officeDocument/2006/relationships/image" Target="../media/image17.svg"/><Relationship Id="rId14" Type="http://schemas.openxmlformats.org/officeDocument/2006/relationships/image" Target="../media/image20.png"/><Relationship Id="rId13" Type="http://schemas.openxmlformats.org/officeDocument/2006/relationships/tags" Target="../tags/tag101.xml"/><Relationship Id="rId12" Type="http://schemas.openxmlformats.org/officeDocument/2006/relationships/image" Target="../media/image16.svg"/><Relationship Id="rId11" Type="http://schemas.openxmlformats.org/officeDocument/2006/relationships/image" Target="../media/image19.png"/><Relationship Id="rId10" Type="http://schemas.openxmlformats.org/officeDocument/2006/relationships/tags" Target="../tags/tag100.xml"/><Relationship Id="rId1" Type="http://schemas.openxmlformats.org/officeDocument/2006/relationships/tags" Target="../tags/tag9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1" Type="http://schemas.openxmlformats.org/officeDocument/2006/relationships/slideLayout" Target="../slideLayouts/slideLayout18.xml"/><Relationship Id="rId20" Type="http://schemas.openxmlformats.org/officeDocument/2006/relationships/tags" Target="../tags/tag134.xml"/><Relationship Id="rId2" Type="http://schemas.openxmlformats.org/officeDocument/2006/relationships/tags" Target="../tags/tag116.xml"/><Relationship Id="rId19" Type="http://schemas.openxmlformats.org/officeDocument/2006/relationships/tags" Target="../tags/tag133.xml"/><Relationship Id="rId18" Type="http://schemas.openxmlformats.org/officeDocument/2006/relationships/tags" Target="../tags/tag132.xml"/><Relationship Id="rId17" Type="http://schemas.openxmlformats.org/officeDocument/2006/relationships/tags" Target="../tags/tag131.xml"/><Relationship Id="rId16" Type="http://schemas.openxmlformats.org/officeDocument/2006/relationships/tags" Target="../tags/tag130.xml"/><Relationship Id="rId15" Type="http://schemas.openxmlformats.org/officeDocument/2006/relationships/tags" Target="../tags/tag129.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tags" Target="../tags/tag115.xml"/></Relationships>
</file>

<file path=ppt/slides/_rels/slide16.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4" Type="http://schemas.openxmlformats.org/officeDocument/2006/relationships/slideLayout" Target="../slideLayouts/slideLayout7.xml"/><Relationship Id="rId13" Type="http://schemas.openxmlformats.org/officeDocument/2006/relationships/tags" Target="../tags/tag147.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tags" Target="../tags/tag135.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microsoft.com/office/2007/relationships/hdphoto" Target="../media/image33.wdp"/><Relationship Id="rId5" Type="http://schemas.openxmlformats.org/officeDocument/2006/relationships/image" Target="../media/image32.png"/><Relationship Id="rId4" Type="http://schemas.microsoft.com/office/2007/relationships/hdphoto" Target="../media/image31.wdp"/><Relationship Id="rId3" Type="http://schemas.openxmlformats.org/officeDocument/2006/relationships/image" Target="../media/image30.png"/><Relationship Id="rId2" Type="http://schemas.microsoft.com/office/2007/relationships/hdphoto" Target="../media/image29.wdp"/><Relationship Id="rId1"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image" Target="../media/image2.svg"/><Relationship Id="rId7" Type="http://schemas.openxmlformats.org/officeDocument/2006/relationships/image" Target="../media/image3.png"/><Relationship Id="rId6" Type="http://schemas.openxmlformats.org/officeDocument/2006/relationships/tags" Target="../tags/tag7.xml"/><Relationship Id="rId5" Type="http://schemas.openxmlformats.org/officeDocument/2006/relationships/tags" Target="../tags/tag6.xml"/><Relationship Id="rId46" Type="http://schemas.openxmlformats.org/officeDocument/2006/relationships/slideLayout" Target="../slideLayouts/slideLayout18.xml"/><Relationship Id="rId45" Type="http://schemas.openxmlformats.org/officeDocument/2006/relationships/image" Target="../media/image12.svg"/><Relationship Id="rId44" Type="http://schemas.openxmlformats.org/officeDocument/2006/relationships/image" Target="../media/image13.png"/><Relationship Id="rId43" Type="http://schemas.openxmlformats.org/officeDocument/2006/relationships/tags" Target="../tags/tag24.xml"/><Relationship Id="rId42" Type="http://schemas.openxmlformats.org/officeDocument/2006/relationships/image" Target="../media/image11.svg"/><Relationship Id="rId41" Type="http://schemas.openxmlformats.org/officeDocument/2006/relationships/image" Target="../media/image12.png"/><Relationship Id="rId40" Type="http://schemas.openxmlformats.org/officeDocument/2006/relationships/tags" Target="../tags/tag23.xml"/><Relationship Id="rId4" Type="http://schemas.openxmlformats.org/officeDocument/2006/relationships/tags" Target="../tags/tag5.xml"/><Relationship Id="rId39" Type="http://schemas.openxmlformats.org/officeDocument/2006/relationships/image" Target="../media/image10.svg"/><Relationship Id="rId38" Type="http://schemas.openxmlformats.org/officeDocument/2006/relationships/image" Target="../media/image11.png"/><Relationship Id="rId37" Type="http://schemas.openxmlformats.org/officeDocument/2006/relationships/tags" Target="../tags/tag22.xml"/><Relationship Id="rId36" Type="http://schemas.openxmlformats.org/officeDocument/2006/relationships/image" Target="../media/image9.svg"/><Relationship Id="rId35" Type="http://schemas.openxmlformats.org/officeDocument/2006/relationships/image" Target="../media/image10.png"/><Relationship Id="rId34" Type="http://schemas.openxmlformats.org/officeDocument/2006/relationships/tags" Target="../tags/tag21.xml"/><Relationship Id="rId33" Type="http://schemas.openxmlformats.org/officeDocument/2006/relationships/image" Target="../media/image8.svg"/><Relationship Id="rId32" Type="http://schemas.openxmlformats.org/officeDocument/2006/relationships/image" Target="../media/image9.png"/><Relationship Id="rId31" Type="http://schemas.openxmlformats.org/officeDocument/2006/relationships/tags" Target="../tags/tag20.xml"/><Relationship Id="rId30" Type="http://schemas.openxmlformats.org/officeDocument/2006/relationships/image" Target="../media/image7.svg"/><Relationship Id="rId3" Type="http://schemas.openxmlformats.org/officeDocument/2006/relationships/image" Target="../media/image1.svg"/><Relationship Id="rId29" Type="http://schemas.openxmlformats.org/officeDocument/2006/relationships/image" Target="../media/image8.png"/><Relationship Id="rId28" Type="http://schemas.openxmlformats.org/officeDocument/2006/relationships/tags" Target="../tags/tag19.xml"/><Relationship Id="rId27" Type="http://schemas.openxmlformats.org/officeDocument/2006/relationships/tags" Target="../tags/tag18.xml"/><Relationship Id="rId26" Type="http://schemas.openxmlformats.org/officeDocument/2006/relationships/tags" Target="../tags/tag17.xml"/><Relationship Id="rId25" Type="http://schemas.openxmlformats.org/officeDocument/2006/relationships/tags" Target="../tags/tag16.xml"/><Relationship Id="rId24" Type="http://schemas.openxmlformats.org/officeDocument/2006/relationships/tags" Target="../tags/tag15.xml"/><Relationship Id="rId23" Type="http://schemas.openxmlformats.org/officeDocument/2006/relationships/tags" Target="../tags/tag14.xml"/><Relationship Id="rId22" Type="http://schemas.openxmlformats.org/officeDocument/2006/relationships/tags" Target="../tags/tag13.xml"/><Relationship Id="rId21" Type="http://schemas.openxmlformats.org/officeDocument/2006/relationships/tags" Target="../tags/tag12.xml"/><Relationship Id="rId20" Type="http://schemas.openxmlformats.org/officeDocument/2006/relationships/image" Target="../media/image6.svg"/><Relationship Id="rId2" Type="http://schemas.openxmlformats.org/officeDocument/2006/relationships/image" Target="../media/image2.png"/><Relationship Id="rId19" Type="http://schemas.openxmlformats.org/officeDocument/2006/relationships/image" Target="../media/image7.png"/><Relationship Id="rId18" Type="http://schemas.openxmlformats.org/officeDocument/2006/relationships/tags" Target="../tags/tag11.xml"/><Relationship Id="rId17" Type="http://schemas.openxmlformats.org/officeDocument/2006/relationships/image" Target="../media/image5.svg"/><Relationship Id="rId16" Type="http://schemas.openxmlformats.org/officeDocument/2006/relationships/image" Target="../media/image6.png"/><Relationship Id="rId15" Type="http://schemas.openxmlformats.org/officeDocument/2006/relationships/tags" Target="../tags/tag10.xml"/><Relationship Id="rId14" Type="http://schemas.openxmlformats.org/officeDocument/2006/relationships/image" Target="../media/image4.svg"/><Relationship Id="rId13" Type="http://schemas.openxmlformats.org/officeDocument/2006/relationships/image" Target="../media/image5.png"/><Relationship Id="rId12" Type="http://schemas.openxmlformats.org/officeDocument/2006/relationships/tags" Target="../tags/tag9.xml"/><Relationship Id="rId11" Type="http://schemas.openxmlformats.org/officeDocument/2006/relationships/image" Target="../media/image3.svg"/><Relationship Id="rId10" Type="http://schemas.openxmlformats.org/officeDocument/2006/relationships/image" Target="../media/image4.png"/><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5" Type="http://schemas.openxmlformats.org/officeDocument/2006/relationships/slideLayout" Target="../slideLayouts/slideLayout7.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8.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6" Type="http://schemas.openxmlformats.org/officeDocument/2006/relationships/slideLayout" Target="../slideLayouts/slideLayout7.xml"/><Relationship Id="rId15" Type="http://schemas.openxmlformats.org/officeDocument/2006/relationships/tags" Target="../tags/tag53.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39.xml"/></Relationships>
</file>

<file path=ppt/slides/_rels/slide9.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9" Type="http://schemas.openxmlformats.org/officeDocument/2006/relationships/slideLayout" Target="../slideLayouts/slideLayout7.xml"/><Relationship Id="rId18" Type="http://schemas.openxmlformats.org/officeDocument/2006/relationships/tags" Target="../tags/tag71.xml"/><Relationship Id="rId17" Type="http://schemas.openxmlformats.org/officeDocument/2006/relationships/tags" Target="../tags/tag70.xml"/><Relationship Id="rId16" Type="http://schemas.openxmlformats.org/officeDocument/2006/relationships/tags" Target="../tags/tag69.xml"/><Relationship Id="rId15" Type="http://schemas.openxmlformats.org/officeDocument/2006/relationships/tags" Target="../tags/tag68.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6699"/>
        </a:solidFill>
        <a:effectLst/>
      </p:bgPr>
    </p:bg>
    <p:spTree>
      <p:nvGrpSpPr>
        <p:cNvPr id="1" name=""/>
        <p:cNvGrpSpPr/>
        <p:nvPr/>
      </p:nvGrpSpPr>
      <p:grpSpPr>
        <a:xfrm>
          <a:off x="0" y="0"/>
          <a:ext cx="0" cy="0"/>
          <a:chOff x="0" y="0"/>
          <a:chExt cx="0" cy="0"/>
        </a:xfrm>
      </p:grpSpPr>
      <p:grpSp>
        <p:nvGrpSpPr>
          <p:cNvPr id="3" name="组合 2"/>
          <p:cNvGrpSpPr/>
          <p:nvPr/>
        </p:nvGrpSpPr>
        <p:grpSpPr>
          <a:xfrm>
            <a:off x="0" y="378281"/>
            <a:ext cx="12192000" cy="6109605"/>
            <a:chOff x="0" y="378281"/>
            <a:chExt cx="12192000" cy="6109605"/>
          </a:xfrm>
        </p:grpSpPr>
        <p:sp>
          <p:nvSpPr>
            <p:cNvPr id="4" name="矩形 3"/>
            <p:cNvSpPr/>
            <p:nvPr/>
          </p:nvSpPr>
          <p:spPr>
            <a:xfrm>
              <a:off x="355599" y="391886"/>
              <a:ext cx="11509829" cy="609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流程图: 手动输入 4"/>
            <p:cNvSpPr/>
            <p:nvPr/>
          </p:nvSpPr>
          <p:spPr>
            <a:xfrm rot="5400000">
              <a:off x="1175657" y="4397829"/>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流程图: 手动输入 5"/>
            <p:cNvSpPr/>
            <p:nvPr/>
          </p:nvSpPr>
          <p:spPr>
            <a:xfrm rot="16200000">
              <a:off x="10101943" y="-797376"/>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 name="组合 1"/>
          <p:cNvGrpSpPr/>
          <p:nvPr/>
        </p:nvGrpSpPr>
        <p:grpSpPr>
          <a:xfrm>
            <a:off x="326572" y="3341916"/>
            <a:ext cx="11526156" cy="182336"/>
            <a:chOff x="326572" y="3341916"/>
            <a:chExt cx="11526156" cy="182336"/>
          </a:xfrm>
        </p:grpSpPr>
        <p:grpSp>
          <p:nvGrpSpPr>
            <p:cNvPr id="21" name="组合 20"/>
            <p:cNvGrpSpPr/>
            <p:nvPr/>
          </p:nvGrpSpPr>
          <p:grpSpPr>
            <a:xfrm>
              <a:off x="326572" y="3341916"/>
              <a:ext cx="1959428" cy="182336"/>
              <a:chOff x="326572" y="3341916"/>
              <a:chExt cx="1959428" cy="182336"/>
            </a:xfrm>
          </p:grpSpPr>
          <p:cxnSp>
            <p:nvCxnSpPr>
              <p:cNvPr id="8" name="直接连接符 7"/>
              <p:cNvCxnSpPr/>
              <p:nvPr/>
            </p:nvCxnSpPr>
            <p:spPr>
              <a:xfrm>
                <a:off x="326572" y="3433084"/>
                <a:ext cx="1758042"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2103664" y="3341916"/>
                <a:ext cx="182336" cy="182336"/>
              </a:xfrm>
              <a:prstGeom prst="ellipse">
                <a:avLst/>
              </a:prstGeom>
              <a:no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2" name="组合 21"/>
            <p:cNvGrpSpPr/>
            <p:nvPr/>
          </p:nvGrpSpPr>
          <p:grpSpPr>
            <a:xfrm>
              <a:off x="9935027" y="3341916"/>
              <a:ext cx="1917701" cy="182336"/>
              <a:chOff x="9935027" y="3341916"/>
              <a:chExt cx="1917701" cy="182336"/>
            </a:xfrm>
          </p:grpSpPr>
          <p:cxnSp>
            <p:nvCxnSpPr>
              <p:cNvPr id="13" name="直接连接符 12"/>
              <p:cNvCxnSpPr/>
              <p:nvPr/>
            </p:nvCxnSpPr>
            <p:spPr>
              <a:xfrm flipH="1">
                <a:off x="10123714" y="3427186"/>
                <a:ext cx="1729014"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rot="10800000">
                <a:off x="9935027" y="3341916"/>
                <a:ext cx="182336" cy="182336"/>
              </a:xfrm>
              <a:prstGeom prst="ellipse">
                <a:avLst/>
              </a:prstGeom>
              <a:no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sp>
        <p:nvSpPr>
          <p:cNvPr id="15" name="矩形 14"/>
          <p:cNvSpPr/>
          <p:nvPr/>
        </p:nvSpPr>
        <p:spPr>
          <a:xfrm>
            <a:off x="2103755" y="2966085"/>
            <a:ext cx="7966075" cy="922020"/>
          </a:xfrm>
          <a:prstGeom prst="rect">
            <a:avLst/>
          </a:prstGeom>
          <a:effectLst>
            <a:outerShdw blurRad="63500" sx="102000" sy="102000" algn="ctr"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5400" b="1" dirty="0">
                <a:solidFill>
                  <a:schemeClr val="tx2">
                    <a:lumMod val="75000"/>
                  </a:schemeClr>
                </a:solidFill>
                <a:cs typeface="+mn-ea"/>
                <a:sym typeface="+mn-lt"/>
              </a:rPr>
              <a:t>大学生创新创业教育教程</a:t>
            </a:r>
            <a:endParaRPr lang="en-US" altLang="zh-CN" sz="5400" b="1" spc="300" dirty="0">
              <a:solidFill>
                <a:schemeClr val="tx2">
                  <a:lumMod val="75000"/>
                </a:schemeClr>
              </a:solidFill>
              <a:cs typeface="+mn-ea"/>
              <a:sym typeface="+mn-lt"/>
            </a:endParaRPr>
          </a:p>
        </p:txBody>
      </p:sp>
      <p:sp>
        <p:nvSpPr>
          <p:cNvPr id="17" name="文本框 21"/>
          <p:cNvSpPr txBox="1"/>
          <p:nvPr/>
        </p:nvSpPr>
        <p:spPr>
          <a:xfrm>
            <a:off x="3682911" y="5055471"/>
            <a:ext cx="4806944"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a:solidFill>
                  <a:schemeClr val="tx2">
                    <a:lumMod val="75000"/>
                  </a:schemeClr>
                </a:solidFill>
                <a:cs typeface="+mn-ea"/>
                <a:sym typeface="+mn-lt"/>
              </a:rPr>
              <a:t>北京出版社</a:t>
            </a:r>
            <a:endParaRPr lang="zh-CN" altLang="en-US" sz="3200" dirty="0">
              <a:solidFill>
                <a:schemeClr val="tx2">
                  <a:lumMod val="75000"/>
                </a:schemeClr>
              </a:solidFill>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244915" y="3694738"/>
            <a:ext cx="4445218"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5" name="文本框 7"/>
          <p:cNvSpPr txBox="1"/>
          <p:nvPr/>
        </p:nvSpPr>
        <p:spPr>
          <a:xfrm>
            <a:off x="7815217" y="3109963"/>
            <a:ext cx="1803251"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solidFill>
                  <a:srgbClr val="006699"/>
                </a:solidFill>
                <a:cs typeface="+mn-ea"/>
                <a:sym typeface="+mn-lt"/>
              </a:rPr>
              <a:t>PART 02</a:t>
            </a:r>
            <a:endParaRPr lang="zh-CN" altLang="en-US" sz="3200" dirty="0">
              <a:solidFill>
                <a:srgbClr val="006699"/>
              </a:solidFill>
              <a:cs typeface="+mn-ea"/>
              <a:sym typeface="+mn-lt"/>
            </a:endParaRPr>
          </a:p>
        </p:txBody>
      </p:sp>
      <p:sp>
        <p:nvSpPr>
          <p:cNvPr id="6" name="文本框 11"/>
          <p:cNvSpPr txBox="1"/>
          <p:nvPr/>
        </p:nvSpPr>
        <p:spPr>
          <a:xfrm>
            <a:off x="9618980" y="3113405"/>
            <a:ext cx="2372360" cy="10763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006699"/>
                </a:solidFill>
                <a:cs typeface="+mn-ea"/>
                <a:sym typeface="+mn-lt"/>
              </a:rPr>
              <a:t>互联网创业模式</a:t>
            </a:r>
            <a:endParaRPr lang="zh-CN" altLang="en-US" sz="3200" dirty="0">
              <a:solidFill>
                <a:srgbClr val="006699"/>
              </a:solidFill>
              <a:cs typeface="+mn-ea"/>
              <a:sym typeface="+mn-lt"/>
            </a:endParaRPr>
          </a:p>
        </p:txBody>
      </p:sp>
      <p:sp>
        <p:nvSpPr>
          <p:cNvPr id="7" name="平行四边形 6"/>
          <p:cNvSpPr/>
          <p:nvPr/>
        </p:nvSpPr>
        <p:spPr>
          <a:xfrm>
            <a:off x="6470433" y="3164688"/>
            <a:ext cx="1216152" cy="533400"/>
          </a:xfrm>
          <a:prstGeom prst="parallelogram">
            <a:avLst/>
          </a:prstGeom>
          <a:solidFill>
            <a:srgbClr val="006699"/>
          </a:solid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pic>
        <p:nvPicPr>
          <p:cNvPr id="9" name="图片 8"/>
          <p:cNvPicPr>
            <a:picLocks noChangeAspect="1"/>
          </p:cNvPicPr>
          <p:nvPr/>
        </p:nvPicPr>
        <p:blipFill>
          <a:blip r:embed="rId1"/>
          <a:stretch>
            <a:fillRect/>
          </a:stretch>
        </p:blipFill>
        <p:spPr>
          <a:xfrm>
            <a:off x="0" y="1603147"/>
            <a:ext cx="6096528" cy="3627434"/>
          </a:xfrm>
          <a:prstGeom prst="parallelogram">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685" y="415925"/>
            <a:ext cx="533844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一、互联网时代的新商业思维</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9" name="文本框 19"/>
          <p:cNvSpPr txBox="1"/>
          <p:nvPr/>
        </p:nvSpPr>
        <p:spPr>
          <a:xfrm>
            <a:off x="796925" y="2322513"/>
            <a:ext cx="5130800" cy="3046095"/>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zh-CN" altLang="en-US" sz="1600" dirty="0">
                <a:solidFill>
                  <a:schemeClr val="tx2"/>
                </a:solidFill>
                <a:cs typeface="+mn-ea"/>
                <a:sym typeface="+mn-lt"/>
              </a:rPr>
              <a:t>广义的网络创业包括狭义的网络创业，狭义的网络创业是在电子商务基础比较发达的情况下的一种普遍创业形式。现在传统企业的互联网转型，成为 2013 年各大高峰论坛热议的话题，也是整个国民经济转型的关键命题。无论是企业界还是政府层面，都表示出前所未有的关注。各类转型峰会的核心关键词，非“互联网思维”莫属。2013 年，我们不妨称之为“互联网思维元年”。我国比较普遍的网络创业形式是狭义上的网络创业。</a:t>
            </a:r>
            <a:endParaRPr lang="zh-CN" altLang="en-US" sz="1600" dirty="0">
              <a:solidFill>
                <a:schemeClr val="tx2"/>
              </a:solidFill>
              <a:cs typeface="+mn-ea"/>
              <a:sym typeface="+mn-lt"/>
            </a:endParaRPr>
          </a:p>
        </p:txBody>
      </p:sp>
      <p:grpSp>
        <p:nvGrpSpPr>
          <p:cNvPr id="82" name="组合 81"/>
          <p:cNvGrpSpPr/>
          <p:nvPr/>
        </p:nvGrpSpPr>
        <p:grpSpPr>
          <a:xfrm rot="0">
            <a:off x="788035" y="1617980"/>
            <a:ext cx="6602095" cy="5232400"/>
            <a:chOff x="1299672" y="1879285"/>
            <a:chExt cx="7171203" cy="5434052"/>
          </a:xfrm>
        </p:grpSpPr>
        <p:sp>
          <p:nvSpPr>
            <p:cNvPr id="83" name="平行四边形 82"/>
            <p:cNvSpPr/>
            <p:nvPr/>
          </p:nvSpPr>
          <p:spPr>
            <a:xfrm flipH="1">
              <a:off x="7004932" y="1879285"/>
              <a:ext cx="1465943" cy="5434052"/>
            </a:xfrm>
            <a:prstGeom prst="parallelogram">
              <a:avLst>
                <a:gd name="adj" fmla="val 68565"/>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矩形 83"/>
            <p:cNvSpPr/>
            <p:nvPr/>
          </p:nvSpPr>
          <p:spPr>
            <a:xfrm>
              <a:off x="1299672" y="1879285"/>
              <a:ext cx="5913928" cy="430942"/>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6" name="图片 5"/>
          <p:cNvPicPr>
            <a:picLocks noChangeAspect="1"/>
          </p:cNvPicPr>
          <p:nvPr/>
        </p:nvPicPr>
        <p:blipFill>
          <a:blip r:embed="rId1"/>
          <a:stretch>
            <a:fillRect/>
          </a:stretch>
        </p:blipFill>
        <p:spPr>
          <a:xfrm>
            <a:off x="7390765" y="2322830"/>
            <a:ext cx="4594860" cy="3515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685" y="415925"/>
            <a:ext cx="533844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二、互联网时代商业思维的核心</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16" name="直接箭头连接符 15"/>
          <p:cNvCxnSpPr/>
          <p:nvPr>
            <p:custDataLst>
              <p:tags r:id="rId1"/>
            </p:custDataLst>
          </p:nvPr>
        </p:nvCxnSpPr>
        <p:spPr>
          <a:xfrm>
            <a:off x="798091" y="3429000"/>
            <a:ext cx="11137373" cy="0"/>
          </a:xfrm>
          <a:prstGeom prst="straightConnector1">
            <a:avLst/>
          </a:prstGeom>
          <a:noFill/>
          <a:ln w="12700" cap="flat" cmpd="sng" algn="ctr">
            <a:solidFill>
              <a:srgbClr val="FFFFFF">
                <a:lumMod val="65000"/>
              </a:srgbClr>
            </a:solidFill>
            <a:prstDash val="solid"/>
            <a:miter lim="800000"/>
            <a:tailEnd type="triangle"/>
          </a:ln>
          <a:effectLst/>
        </p:spPr>
      </p:cxnSp>
      <p:cxnSp>
        <p:nvCxnSpPr>
          <p:cNvPr id="17" name="直接箭头连接符 16"/>
          <p:cNvCxnSpPr/>
          <p:nvPr>
            <p:custDataLst>
              <p:tags r:id="rId2"/>
            </p:custDataLst>
          </p:nvPr>
        </p:nvCxnSpPr>
        <p:spPr>
          <a:xfrm flipV="1">
            <a:off x="6096000" y="405919"/>
            <a:ext cx="0" cy="6117506"/>
          </a:xfrm>
          <a:prstGeom prst="straightConnector1">
            <a:avLst/>
          </a:prstGeom>
          <a:noFill/>
          <a:ln w="12700" cap="flat" cmpd="sng" algn="ctr">
            <a:solidFill>
              <a:srgbClr val="FFFFFF">
                <a:lumMod val="65000"/>
              </a:srgbClr>
            </a:solidFill>
            <a:prstDash val="solid"/>
            <a:miter lim="800000"/>
            <a:tailEnd type="triangle"/>
          </a:ln>
          <a:effectLst/>
        </p:spPr>
      </p:cxnSp>
      <p:sp>
        <p:nvSpPr>
          <p:cNvPr id="9" name="Freeform 9"/>
          <p:cNvSpPr/>
          <p:nvPr>
            <p:custDataLst>
              <p:tags r:id="rId3"/>
            </p:custDataLst>
          </p:nvPr>
        </p:nvSpPr>
        <p:spPr bwMode="auto">
          <a:xfrm>
            <a:off x="6248485" y="1117950"/>
            <a:ext cx="2158565" cy="2158565"/>
          </a:xfrm>
          <a:custGeom>
            <a:avLst/>
            <a:gdLst>
              <a:gd name="T0" fmla="*/ 230 w 460"/>
              <a:gd name="T1" fmla="*/ 460 h 460"/>
              <a:gd name="T2" fmla="*/ 431 w 460"/>
              <a:gd name="T3" fmla="*/ 346 h 460"/>
              <a:gd name="T4" fmla="*/ 460 w 460"/>
              <a:gd name="T5" fmla="*/ 230 h 460"/>
              <a:gd name="T6" fmla="*/ 460 w 460"/>
              <a:gd name="T7" fmla="*/ 0 h 460"/>
              <a:gd name="T8" fmla="*/ 230 w 460"/>
              <a:gd name="T9" fmla="*/ 0 h 460"/>
              <a:gd name="T10" fmla="*/ 29 w 460"/>
              <a:gd name="T11" fmla="*/ 114 h 460"/>
              <a:gd name="T12" fmla="*/ 0 w 460"/>
              <a:gd name="T13" fmla="*/ 230 h 460"/>
              <a:gd name="T14" fmla="*/ 0 w 460"/>
              <a:gd name="T15" fmla="*/ 460 h 460"/>
              <a:gd name="T16" fmla="*/ 230 w 460"/>
              <a:gd name="T17" fmla="*/ 46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0" h="460">
                <a:moveTo>
                  <a:pt x="230" y="460"/>
                </a:moveTo>
                <a:cubicBezTo>
                  <a:pt x="325" y="460"/>
                  <a:pt x="393" y="421"/>
                  <a:pt x="431" y="346"/>
                </a:cubicBezTo>
                <a:cubicBezTo>
                  <a:pt x="459" y="288"/>
                  <a:pt x="460" y="230"/>
                  <a:pt x="460" y="230"/>
                </a:cubicBezTo>
                <a:cubicBezTo>
                  <a:pt x="460" y="0"/>
                  <a:pt x="460" y="0"/>
                  <a:pt x="460" y="0"/>
                </a:cubicBezTo>
                <a:cubicBezTo>
                  <a:pt x="230" y="0"/>
                  <a:pt x="230" y="0"/>
                  <a:pt x="230" y="0"/>
                </a:cubicBezTo>
                <a:cubicBezTo>
                  <a:pt x="134" y="0"/>
                  <a:pt x="67" y="38"/>
                  <a:pt x="29" y="114"/>
                </a:cubicBezTo>
                <a:cubicBezTo>
                  <a:pt x="0" y="171"/>
                  <a:pt x="0" y="229"/>
                  <a:pt x="0" y="230"/>
                </a:cubicBezTo>
                <a:cubicBezTo>
                  <a:pt x="0" y="460"/>
                  <a:pt x="0" y="460"/>
                  <a:pt x="0" y="460"/>
                </a:cubicBezTo>
                <a:lnTo>
                  <a:pt x="230" y="460"/>
                </a:lnTo>
                <a:close/>
              </a:path>
            </a:pathLst>
          </a:custGeom>
          <a:solidFill>
            <a:srgbClr val="3498DB"/>
          </a:solidFill>
          <a:ln>
            <a:noFill/>
          </a:ln>
          <a:scene3d>
            <a:camera prst="orthographicFront"/>
            <a:lightRig rig="threePt" dir="t"/>
          </a:scene3d>
          <a:sp3d>
            <a:bevelT w="177800"/>
          </a:sp3d>
        </p:spPr>
        <p:txBody>
          <a:bodyPr vert="horz" wrap="square" lIns="91440" tIns="45720" rIns="91440" bIns="45720" numCol="1" anchor="t" anchorCtr="0" compatLnSpc="1"/>
          <a:p>
            <a:endParaRPr lang="en-US">
              <a:latin typeface="微软雅黑 Light" panose="020B0502040204020203" pitchFamily="34" charset="-122"/>
              <a:ea typeface="微软雅黑" panose="020B0503020204020204" charset="-122"/>
              <a:sym typeface="微软雅黑 Light" panose="020B0502040204020203" pitchFamily="34" charset="-122"/>
            </a:endParaRPr>
          </a:p>
        </p:txBody>
      </p:sp>
      <p:sp>
        <p:nvSpPr>
          <p:cNvPr id="10" name="Freeform 10"/>
          <p:cNvSpPr/>
          <p:nvPr>
            <p:custDataLst>
              <p:tags r:id="rId4"/>
            </p:custDataLst>
          </p:nvPr>
        </p:nvSpPr>
        <p:spPr bwMode="auto">
          <a:xfrm>
            <a:off x="3784949" y="1117950"/>
            <a:ext cx="2158565" cy="2158565"/>
          </a:xfrm>
          <a:custGeom>
            <a:avLst/>
            <a:gdLst>
              <a:gd name="T0" fmla="*/ 460 w 460"/>
              <a:gd name="T1" fmla="*/ 460 h 460"/>
              <a:gd name="T2" fmla="*/ 460 w 460"/>
              <a:gd name="T3" fmla="*/ 230 h 460"/>
              <a:gd name="T4" fmla="*/ 346 w 460"/>
              <a:gd name="T5" fmla="*/ 29 h 460"/>
              <a:gd name="T6" fmla="*/ 230 w 460"/>
              <a:gd name="T7" fmla="*/ 0 h 460"/>
              <a:gd name="T8" fmla="*/ 0 w 460"/>
              <a:gd name="T9" fmla="*/ 0 h 460"/>
              <a:gd name="T10" fmla="*/ 0 w 460"/>
              <a:gd name="T11" fmla="*/ 230 h 460"/>
              <a:gd name="T12" fmla="*/ 114 w 460"/>
              <a:gd name="T13" fmla="*/ 431 h 460"/>
              <a:gd name="T14" fmla="*/ 230 w 460"/>
              <a:gd name="T15" fmla="*/ 460 h 460"/>
              <a:gd name="T16" fmla="*/ 460 w 460"/>
              <a:gd name="T17" fmla="*/ 46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0" h="460">
                <a:moveTo>
                  <a:pt x="460" y="460"/>
                </a:moveTo>
                <a:cubicBezTo>
                  <a:pt x="460" y="230"/>
                  <a:pt x="460" y="230"/>
                  <a:pt x="460" y="230"/>
                </a:cubicBezTo>
                <a:cubicBezTo>
                  <a:pt x="460" y="134"/>
                  <a:pt x="421" y="67"/>
                  <a:pt x="346" y="29"/>
                </a:cubicBezTo>
                <a:cubicBezTo>
                  <a:pt x="288" y="0"/>
                  <a:pt x="230" y="0"/>
                  <a:pt x="230" y="0"/>
                </a:cubicBezTo>
                <a:cubicBezTo>
                  <a:pt x="0" y="0"/>
                  <a:pt x="0" y="0"/>
                  <a:pt x="0" y="0"/>
                </a:cubicBezTo>
                <a:cubicBezTo>
                  <a:pt x="0" y="230"/>
                  <a:pt x="0" y="230"/>
                  <a:pt x="0" y="230"/>
                </a:cubicBezTo>
                <a:cubicBezTo>
                  <a:pt x="0" y="325"/>
                  <a:pt x="38" y="393"/>
                  <a:pt x="114" y="431"/>
                </a:cubicBezTo>
                <a:cubicBezTo>
                  <a:pt x="171" y="459"/>
                  <a:pt x="229" y="460"/>
                  <a:pt x="230" y="460"/>
                </a:cubicBezTo>
                <a:lnTo>
                  <a:pt x="460" y="460"/>
                </a:lnTo>
                <a:close/>
              </a:path>
            </a:pathLst>
          </a:custGeom>
          <a:solidFill>
            <a:srgbClr val="1AA3AA"/>
          </a:solidFill>
          <a:ln>
            <a:noFill/>
          </a:ln>
          <a:scene3d>
            <a:camera prst="orthographicFront"/>
            <a:lightRig rig="threePt" dir="t"/>
          </a:scene3d>
          <a:sp3d>
            <a:bevelT w="177800"/>
          </a:sp3d>
        </p:spPr>
        <p:txBody>
          <a:bodyPr vert="horz" wrap="square" lIns="91440" tIns="45720" rIns="91440" bIns="45720" numCol="1" anchor="t" anchorCtr="0" compatLnSpc="1"/>
          <a:p>
            <a:endParaRPr lang="en-US">
              <a:latin typeface="微软雅黑 Light" panose="020B0502040204020203" pitchFamily="34" charset="-122"/>
              <a:ea typeface="微软雅黑" panose="020B0503020204020204" charset="-122"/>
              <a:sym typeface="微软雅黑 Light" panose="020B0502040204020203" pitchFamily="34" charset="-122"/>
            </a:endParaRPr>
          </a:p>
        </p:txBody>
      </p:sp>
      <p:sp>
        <p:nvSpPr>
          <p:cNvPr id="11" name="Freeform 11"/>
          <p:cNvSpPr/>
          <p:nvPr>
            <p:custDataLst>
              <p:tags r:id="rId5"/>
            </p:custDataLst>
          </p:nvPr>
        </p:nvSpPr>
        <p:spPr bwMode="auto">
          <a:xfrm>
            <a:off x="6248485" y="3581486"/>
            <a:ext cx="2158565" cy="2158565"/>
          </a:xfrm>
          <a:custGeom>
            <a:avLst/>
            <a:gdLst>
              <a:gd name="T0" fmla="*/ 460 w 460"/>
              <a:gd name="T1" fmla="*/ 460 h 460"/>
              <a:gd name="T2" fmla="*/ 460 w 460"/>
              <a:gd name="T3" fmla="*/ 230 h 460"/>
              <a:gd name="T4" fmla="*/ 430 w 460"/>
              <a:gd name="T5" fmla="*/ 113 h 460"/>
              <a:gd name="T6" fmla="*/ 230 w 460"/>
              <a:gd name="T7" fmla="*/ 0 h 460"/>
              <a:gd name="T8" fmla="*/ 0 w 460"/>
              <a:gd name="T9" fmla="*/ 0 h 460"/>
              <a:gd name="T10" fmla="*/ 0 w 460"/>
              <a:gd name="T11" fmla="*/ 230 h 460"/>
              <a:gd name="T12" fmla="*/ 29 w 460"/>
              <a:gd name="T13" fmla="*/ 347 h 460"/>
              <a:gd name="T14" fmla="*/ 230 w 460"/>
              <a:gd name="T15" fmla="*/ 460 h 460"/>
              <a:gd name="T16" fmla="*/ 460 w 460"/>
              <a:gd name="T17" fmla="*/ 46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0" h="460">
                <a:moveTo>
                  <a:pt x="460" y="460"/>
                </a:moveTo>
                <a:cubicBezTo>
                  <a:pt x="460" y="230"/>
                  <a:pt x="460" y="230"/>
                  <a:pt x="460" y="230"/>
                </a:cubicBezTo>
                <a:cubicBezTo>
                  <a:pt x="460" y="229"/>
                  <a:pt x="459" y="170"/>
                  <a:pt x="430" y="113"/>
                </a:cubicBezTo>
                <a:cubicBezTo>
                  <a:pt x="392" y="38"/>
                  <a:pt x="325" y="0"/>
                  <a:pt x="230" y="0"/>
                </a:cubicBezTo>
                <a:cubicBezTo>
                  <a:pt x="0" y="0"/>
                  <a:pt x="0" y="0"/>
                  <a:pt x="0" y="0"/>
                </a:cubicBezTo>
                <a:cubicBezTo>
                  <a:pt x="0" y="230"/>
                  <a:pt x="0" y="230"/>
                  <a:pt x="0" y="230"/>
                </a:cubicBezTo>
                <a:cubicBezTo>
                  <a:pt x="0" y="230"/>
                  <a:pt x="0" y="289"/>
                  <a:pt x="29" y="347"/>
                </a:cubicBezTo>
                <a:cubicBezTo>
                  <a:pt x="67" y="422"/>
                  <a:pt x="135" y="460"/>
                  <a:pt x="230" y="460"/>
                </a:cubicBezTo>
                <a:lnTo>
                  <a:pt x="460" y="460"/>
                </a:lnTo>
                <a:close/>
              </a:path>
            </a:pathLst>
          </a:custGeom>
          <a:solidFill>
            <a:srgbClr val="9BBB59"/>
          </a:solidFill>
          <a:ln>
            <a:noFill/>
          </a:ln>
          <a:scene3d>
            <a:camera prst="orthographicFront"/>
            <a:lightRig rig="threePt" dir="t"/>
          </a:scene3d>
          <a:sp3d>
            <a:bevelT w="177800"/>
          </a:sp3d>
        </p:spPr>
        <p:txBody>
          <a:bodyPr vert="horz" wrap="square" lIns="91440" tIns="45720" rIns="91440" bIns="45720" numCol="1" anchor="t" anchorCtr="0" compatLnSpc="1"/>
          <a:p>
            <a:endParaRPr lang="en-US">
              <a:latin typeface="微软雅黑 Light" panose="020B0502040204020203" pitchFamily="34" charset="-122"/>
              <a:ea typeface="微软雅黑" panose="020B0503020204020204" charset="-122"/>
              <a:sym typeface="微软雅黑 Light" panose="020B0502040204020203" pitchFamily="34" charset="-122"/>
            </a:endParaRPr>
          </a:p>
        </p:txBody>
      </p:sp>
      <p:sp>
        <p:nvSpPr>
          <p:cNvPr id="12" name="Freeform 12"/>
          <p:cNvSpPr/>
          <p:nvPr>
            <p:custDataLst>
              <p:tags r:id="rId6"/>
            </p:custDataLst>
          </p:nvPr>
        </p:nvSpPr>
        <p:spPr bwMode="auto">
          <a:xfrm>
            <a:off x="3784949" y="3581486"/>
            <a:ext cx="2158565" cy="2158565"/>
          </a:xfrm>
          <a:custGeom>
            <a:avLst/>
            <a:gdLst>
              <a:gd name="T0" fmla="*/ 230 w 460"/>
              <a:gd name="T1" fmla="*/ 460 h 460"/>
              <a:gd name="T2" fmla="*/ 347 w 460"/>
              <a:gd name="T3" fmla="*/ 430 h 460"/>
              <a:gd name="T4" fmla="*/ 460 w 460"/>
              <a:gd name="T5" fmla="*/ 230 h 460"/>
              <a:gd name="T6" fmla="*/ 460 w 460"/>
              <a:gd name="T7" fmla="*/ 0 h 460"/>
              <a:gd name="T8" fmla="*/ 230 w 460"/>
              <a:gd name="T9" fmla="*/ 0 h 460"/>
              <a:gd name="T10" fmla="*/ 113 w 460"/>
              <a:gd name="T11" fmla="*/ 29 h 460"/>
              <a:gd name="T12" fmla="*/ 0 w 460"/>
              <a:gd name="T13" fmla="*/ 230 h 460"/>
              <a:gd name="T14" fmla="*/ 0 w 460"/>
              <a:gd name="T15" fmla="*/ 460 h 460"/>
              <a:gd name="T16" fmla="*/ 230 w 460"/>
              <a:gd name="T17" fmla="*/ 46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0" h="460">
                <a:moveTo>
                  <a:pt x="230" y="460"/>
                </a:moveTo>
                <a:cubicBezTo>
                  <a:pt x="230" y="460"/>
                  <a:pt x="289" y="459"/>
                  <a:pt x="347" y="430"/>
                </a:cubicBezTo>
                <a:cubicBezTo>
                  <a:pt x="422" y="392"/>
                  <a:pt x="460" y="325"/>
                  <a:pt x="460" y="230"/>
                </a:cubicBezTo>
                <a:cubicBezTo>
                  <a:pt x="460" y="0"/>
                  <a:pt x="460" y="0"/>
                  <a:pt x="460" y="0"/>
                </a:cubicBezTo>
                <a:cubicBezTo>
                  <a:pt x="230" y="0"/>
                  <a:pt x="230" y="0"/>
                  <a:pt x="230" y="0"/>
                </a:cubicBezTo>
                <a:cubicBezTo>
                  <a:pt x="229" y="0"/>
                  <a:pt x="170" y="0"/>
                  <a:pt x="113" y="29"/>
                </a:cubicBezTo>
                <a:cubicBezTo>
                  <a:pt x="38" y="67"/>
                  <a:pt x="0" y="135"/>
                  <a:pt x="0" y="230"/>
                </a:cubicBezTo>
                <a:cubicBezTo>
                  <a:pt x="0" y="460"/>
                  <a:pt x="0" y="460"/>
                  <a:pt x="0" y="460"/>
                </a:cubicBezTo>
                <a:lnTo>
                  <a:pt x="230" y="460"/>
                </a:lnTo>
                <a:close/>
              </a:path>
            </a:pathLst>
          </a:custGeom>
          <a:solidFill>
            <a:srgbClr val="69A35B"/>
          </a:solidFill>
          <a:ln>
            <a:noFill/>
          </a:ln>
          <a:scene3d>
            <a:camera prst="orthographicFront"/>
            <a:lightRig rig="threePt" dir="t"/>
          </a:scene3d>
          <a:sp3d>
            <a:bevelT w="177800"/>
          </a:sp3d>
        </p:spPr>
        <p:txBody>
          <a:bodyPr vert="horz" wrap="square" lIns="91440" tIns="45720" rIns="91440" bIns="45720" numCol="1" anchor="t" anchorCtr="0" compatLnSpc="1"/>
          <a:p>
            <a:endParaRPr lang="en-US">
              <a:latin typeface="微软雅黑 Light" panose="020B0502040204020203" pitchFamily="34" charset="-122"/>
              <a:ea typeface="微软雅黑" panose="020B0503020204020204" charset="-122"/>
              <a:sym typeface="微软雅黑 Light" panose="020B0502040204020203" pitchFamily="34" charset="-122"/>
            </a:endParaRPr>
          </a:p>
        </p:txBody>
      </p:sp>
      <p:sp>
        <p:nvSpPr>
          <p:cNvPr id="13" name="Oval 13"/>
          <p:cNvSpPr>
            <a:spLocks noChangeArrowheads="1"/>
          </p:cNvSpPr>
          <p:nvPr>
            <p:custDataLst>
              <p:tags r:id="rId7"/>
            </p:custDataLst>
          </p:nvPr>
        </p:nvSpPr>
        <p:spPr bwMode="auto">
          <a:xfrm>
            <a:off x="5299905" y="2632906"/>
            <a:ext cx="1586248" cy="1590209"/>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latin typeface="微软雅黑 Light" panose="020B0502040204020203" pitchFamily="34" charset="-122"/>
              <a:ea typeface="微软雅黑" panose="020B0503020204020204" charset="-122"/>
              <a:sym typeface="微软雅黑 Light" panose="020B0502040204020203" pitchFamily="34" charset="-122"/>
            </a:endParaRPr>
          </a:p>
        </p:txBody>
      </p:sp>
      <p:sp>
        <p:nvSpPr>
          <p:cNvPr id="14" name="Oval 14"/>
          <p:cNvSpPr>
            <a:spLocks noChangeArrowheads="1"/>
          </p:cNvSpPr>
          <p:nvPr>
            <p:custDataLst>
              <p:tags r:id="rId8"/>
            </p:custDataLst>
          </p:nvPr>
        </p:nvSpPr>
        <p:spPr bwMode="auto">
          <a:xfrm>
            <a:off x="5357334" y="2688355"/>
            <a:ext cx="1477330" cy="1479310"/>
          </a:xfrm>
          <a:prstGeom prst="ellipse">
            <a:avLst/>
          </a:prstGeom>
          <a:solidFill>
            <a:srgbClr val="1F74AD"/>
          </a:solidFill>
          <a:ln>
            <a:noFill/>
          </a:ln>
        </p:spPr>
        <p:txBody>
          <a:bodyPr vert="horz" wrap="square" lIns="91440" tIns="45720" rIns="91440" bIns="45720" numCol="1" anchor="t" anchorCtr="0" compatLnSpc="1"/>
          <a:p>
            <a:endParaRPr lang="en-US">
              <a:latin typeface="微软雅黑 Light" panose="020B0502040204020203" pitchFamily="34" charset="-122"/>
              <a:ea typeface="微软雅黑" panose="020B0503020204020204" charset="-122"/>
              <a:sym typeface="微软雅黑 Light" panose="020B0502040204020203" pitchFamily="34" charset="-122"/>
            </a:endParaRPr>
          </a:p>
        </p:txBody>
      </p:sp>
      <p:sp>
        <p:nvSpPr>
          <p:cNvPr id="18" name="Freeform 26"/>
          <p:cNvSpPr/>
          <p:nvPr>
            <p:custDataLst>
              <p:tags r:id="rId9"/>
            </p:custDataLst>
          </p:nvPr>
        </p:nvSpPr>
        <p:spPr bwMode="auto">
          <a:xfrm>
            <a:off x="4548565" y="1890494"/>
            <a:ext cx="451877" cy="376994"/>
          </a:xfrm>
          <a:custGeom>
            <a:avLst/>
            <a:gdLst>
              <a:gd name="T0" fmla="*/ 128 w 132"/>
              <a:gd name="T1" fmla="*/ 71 h 110"/>
              <a:gd name="T2" fmla="*/ 108 w 132"/>
              <a:gd name="T3" fmla="*/ 26 h 110"/>
              <a:gd name="T4" fmla="*/ 105 w 132"/>
              <a:gd name="T5" fmla="*/ 23 h 110"/>
              <a:gd name="T6" fmla="*/ 87 w 132"/>
              <a:gd name="T7" fmla="*/ 20 h 110"/>
              <a:gd name="T8" fmla="*/ 86 w 132"/>
              <a:gd name="T9" fmla="*/ 21 h 110"/>
              <a:gd name="T10" fmla="*/ 77 w 132"/>
              <a:gd name="T11" fmla="*/ 18 h 110"/>
              <a:gd name="T12" fmla="*/ 70 w 132"/>
              <a:gd name="T13" fmla="*/ 21 h 110"/>
              <a:gd name="T14" fmla="*/ 67 w 132"/>
              <a:gd name="T15" fmla="*/ 26 h 110"/>
              <a:gd name="T16" fmla="*/ 59 w 132"/>
              <a:gd name="T17" fmla="*/ 24 h 110"/>
              <a:gd name="T18" fmla="*/ 53 w 132"/>
              <a:gd name="T19" fmla="*/ 27 h 110"/>
              <a:gd name="T20" fmla="*/ 50 w 132"/>
              <a:gd name="T21" fmla="*/ 31 h 110"/>
              <a:gd name="T22" fmla="*/ 50 w 132"/>
              <a:gd name="T23" fmla="*/ 37 h 110"/>
              <a:gd name="T24" fmla="*/ 47 w 132"/>
              <a:gd name="T25" fmla="*/ 35 h 110"/>
              <a:gd name="T26" fmla="*/ 27 w 132"/>
              <a:gd name="T27" fmla="*/ 15 h 110"/>
              <a:gd name="T28" fmla="*/ 22 w 132"/>
              <a:gd name="T29" fmla="*/ 36 h 110"/>
              <a:gd name="T30" fmla="*/ 38 w 132"/>
              <a:gd name="T31" fmla="*/ 53 h 110"/>
              <a:gd name="T32" fmla="*/ 61 w 132"/>
              <a:gd name="T33" fmla="*/ 89 h 110"/>
              <a:gd name="T34" fmla="*/ 40 w 132"/>
              <a:gd name="T35" fmla="*/ 87 h 110"/>
              <a:gd name="T36" fmla="*/ 25 w 132"/>
              <a:gd name="T37" fmla="*/ 100 h 110"/>
              <a:gd name="T38" fmla="*/ 89 w 132"/>
              <a:gd name="T39" fmla="*/ 106 h 110"/>
              <a:gd name="T40" fmla="*/ 93 w 132"/>
              <a:gd name="T41" fmla="*/ 110 h 110"/>
              <a:gd name="T42" fmla="*/ 119 w 132"/>
              <a:gd name="T43" fmla="*/ 95 h 110"/>
              <a:gd name="T44" fmla="*/ 132 w 132"/>
              <a:gd name="T45" fmla="*/ 75 h 110"/>
              <a:gd name="T46" fmla="*/ 128 w 132"/>
              <a:gd name="T47" fmla="*/ 7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2" h="110">
                <a:moveTo>
                  <a:pt x="128" y="71"/>
                </a:moveTo>
                <a:cubicBezTo>
                  <a:pt x="119" y="58"/>
                  <a:pt x="128" y="62"/>
                  <a:pt x="108" y="26"/>
                </a:cubicBezTo>
                <a:cubicBezTo>
                  <a:pt x="106" y="24"/>
                  <a:pt x="106" y="23"/>
                  <a:pt x="105" y="23"/>
                </a:cubicBezTo>
                <a:cubicBezTo>
                  <a:pt x="98" y="16"/>
                  <a:pt x="92" y="15"/>
                  <a:pt x="87" y="20"/>
                </a:cubicBezTo>
                <a:cubicBezTo>
                  <a:pt x="87" y="21"/>
                  <a:pt x="87" y="21"/>
                  <a:pt x="86" y="21"/>
                </a:cubicBezTo>
                <a:cubicBezTo>
                  <a:pt x="83" y="19"/>
                  <a:pt x="80" y="18"/>
                  <a:pt x="77" y="18"/>
                </a:cubicBezTo>
                <a:cubicBezTo>
                  <a:pt x="75" y="18"/>
                  <a:pt x="72" y="19"/>
                  <a:pt x="70" y="21"/>
                </a:cubicBezTo>
                <a:cubicBezTo>
                  <a:pt x="69" y="22"/>
                  <a:pt x="68" y="24"/>
                  <a:pt x="67" y="26"/>
                </a:cubicBezTo>
                <a:cubicBezTo>
                  <a:pt x="64" y="24"/>
                  <a:pt x="62" y="24"/>
                  <a:pt x="59" y="24"/>
                </a:cubicBezTo>
                <a:cubicBezTo>
                  <a:pt x="57" y="24"/>
                  <a:pt x="55" y="25"/>
                  <a:pt x="53" y="27"/>
                </a:cubicBezTo>
                <a:cubicBezTo>
                  <a:pt x="52" y="28"/>
                  <a:pt x="51" y="30"/>
                  <a:pt x="50" y="31"/>
                </a:cubicBezTo>
                <a:cubicBezTo>
                  <a:pt x="50" y="33"/>
                  <a:pt x="50" y="35"/>
                  <a:pt x="50" y="37"/>
                </a:cubicBezTo>
                <a:cubicBezTo>
                  <a:pt x="47" y="35"/>
                  <a:pt x="47" y="35"/>
                  <a:pt x="47" y="35"/>
                </a:cubicBezTo>
                <a:cubicBezTo>
                  <a:pt x="47" y="35"/>
                  <a:pt x="41" y="30"/>
                  <a:pt x="27" y="15"/>
                </a:cubicBezTo>
                <a:cubicBezTo>
                  <a:pt x="14" y="0"/>
                  <a:pt x="0" y="12"/>
                  <a:pt x="22" y="36"/>
                </a:cubicBezTo>
                <a:cubicBezTo>
                  <a:pt x="44" y="59"/>
                  <a:pt x="38" y="53"/>
                  <a:pt x="38" y="53"/>
                </a:cubicBezTo>
                <a:cubicBezTo>
                  <a:pt x="38" y="53"/>
                  <a:pt x="66" y="83"/>
                  <a:pt x="61" y="89"/>
                </a:cubicBezTo>
                <a:cubicBezTo>
                  <a:pt x="59" y="93"/>
                  <a:pt x="50" y="88"/>
                  <a:pt x="40" y="87"/>
                </a:cubicBezTo>
                <a:cubicBezTo>
                  <a:pt x="29" y="86"/>
                  <a:pt x="17" y="92"/>
                  <a:pt x="25" y="100"/>
                </a:cubicBezTo>
                <a:cubicBezTo>
                  <a:pt x="34" y="107"/>
                  <a:pt x="83" y="105"/>
                  <a:pt x="89" y="106"/>
                </a:cubicBezTo>
                <a:cubicBezTo>
                  <a:pt x="93" y="110"/>
                  <a:pt x="93" y="110"/>
                  <a:pt x="93" y="110"/>
                </a:cubicBezTo>
                <a:cubicBezTo>
                  <a:pt x="102" y="107"/>
                  <a:pt x="112" y="102"/>
                  <a:pt x="119" y="95"/>
                </a:cubicBezTo>
                <a:cubicBezTo>
                  <a:pt x="124" y="90"/>
                  <a:pt x="129" y="83"/>
                  <a:pt x="132" y="75"/>
                </a:cubicBezTo>
                <a:cubicBezTo>
                  <a:pt x="132" y="75"/>
                  <a:pt x="130" y="74"/>
                  <a:pt x="128" y="71"/>
                </a:cubicBezTo>
                <a:close/>
              </a:path>
            </a:pathLst>
          </a:custGeom>
          <a:solidFill>
            <a:srgbClr val="FFFFFF"/>
          </a:solidFill>
          <a:ln>
            <a:noFill/>
          </a:ln>
          <a:effectLst>
            <a:innerShdw blurRad="63500">
              <a:sysClr val="window" lastClr="FFFFFF">
                <a:lumMod val="85000"/>
              </a:sysClr>
            </a:innerShdw>
          </a:effectLst>
        </p:spPr>
        <p:txBody>
          <a:bodyPr vert="horz" wrap="square" lIns="91440" tIns="45720" rIns="91440" bIns="45720" numCol="1" anchor="t" anchorCtr="0" compatLnSpc="1"/>
          <a:p>
            <a:pPr algn="ctr"/>
            <a:endParaRPr lang="en-US">
              <a:solidFill>
                <a:srgbClr val="000000">
                  <a:lumMod val="65000"/>
                  <a:lumOff val="35000"/>
                </a:srgbClr>
              </a:solidFill>
            </a:endParaRPr>
          </a:p>
        </p:txBody>
      </p:sp>
      <p:sp>
        <p:nvSpPr>
          <p:cNvPr id="19" name="Freeform 25"/>
          <p:cNvSpPr/>
          <p:nvPr>
            <p:custDataLst>
              <p:tags r:id="rId10"/>
            </p:custDataLst>
          </p:nvPr>
        </p:nvSpPr>
        <p:spPr bwMode="auto">
          <a:xfrm>
            <a:off x="4587298" y="4553117"/>
            <a:ext cx="374412" cy="371830"/>
          </a:xfrm>
          <a:custGeom>
            <a:avLst/>
            <a:gdLst>
              <a:gd name="T0" fmla="*/ 0 w 145"/>
              <a:gd name="T1" fmla="*/ 0 h 144"/>
              <a:gd name="T2" fmla="*/ 61 w 145"/>
              <a:gd name="T3" fmla="*/ 116 h 144"/>
              <a:gd name="T4" fmla="*/ 71 w 145"/>
              <a:gd name="T5" fmla="*/ 82 h 144"/>
              <a:gd name="T6" fmla="*/ 133 w 145"/>
              <a:gd name="T7" fmla="*/ 144 h 144"/>
              <a:gd name="T8" fmla="*/ 145 w 145"/>
              <a:gd name="T9" fmla="*/ 132 h 144"/>
              <a:gd name="T10" fmla="*/ 83 w 145"/>
              <a:gd name="T11" fmla="*/ 69 h 144"/>
              <a:gd name="T12" fmla="*/ 117 w 145"/>
              <a:gd name="T13" fmla="*/ 61 h 144"/>
              <a:gd name="T14" fmla="*/ 0 w 145"/>
              <a:gd name="T15" fmla="*/ 0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144">
                <a:moveTo>
                  <a:pt x="0" y="0"/>
                </a:moveTo>
                <a:lnTo>
                  <a:pt x="61" y="116"/>
                </a:lnTo>
                <a:lnTo>
                  <a:pt x="71" y="82"/>
                </a:lnTo>
                <a:lnTo>
                  <a:pt x="133" y="144"/>
                </a:lnTo>
                <a:lnTo>
                  <a:pt x="145" y="132"/>
                </a:lnTo>
                <a:lnTo>
                  <a:pt x="83" y="69"/>
                </a:lnTo>
                <a:lnTo>
                  <a:pt x="117" y="61"/>
                </a:lnTo>
                <a:lnTo>
                  <a:pt x="0" y="0"/>
                </a:lnTo>
                <a:close/>
              </a:path>
            </a:pathLst>
          </a:custGeom>
          <a:solidFill>
            <a:srgbClr val="FFFFFF"/>
          </a:solidFill>
          <a:ln>
            <a:noFill/>
          </a:ln>
          <a:effectLst>
            <a:innerShdw blurRad="63500">
              <a:sysClr val="window" lastClr="FFFFFF">
                <a:lumMod val="85000"/>
              </a:sysClr>
            </a:innerShdw>
          </a:effectLst>
        </p:spPr>
        <p:txBody>
          <a:bodyPr vert="horz" wrap="square" lIns="91440" tIns="45720" rIns="91440" bIns="45720" numCol="1" anchor="t" anchorCtr="0" compatLnSpc="1"/>
          <a:p>
            <a:endParaRPr lang="en-US"/>
          </a:p>
        </p:txBody>
      </p:sp>
      <p:sp>
        <p:nvSpPr>
          <p:cNvPr id="20" name="Freeform 27"/>
          <p:cNvSpPr>
            <a:spLocks noEditPoints="1"/>
          </p:cNvSpPr>
          <p:nvPr>
            <p:custDataLst>
              <p:tags r:id="rId11"/>
            </p:custDataLst>
          </p:nvPr>
        </p:nvSpPr>
        <p:spPr bwMode="auto">
          <a:xfrm>
            <a:off x="7076308" y="1943191"/>
            <a:ext cx="500937" cy="506102"/>
          </a:xfrm>
          <a:custGeom>
            <a:avLst/>
            <a:gdLst>
              <a:gd name="T0" fmla="*/ 142 w 147"/>
              <a:gd name="T1" fmla="*/ 125 h 148"/>
              <a:gd name="T2" fmla="*/ 105 w 147"/>
              <a:gd name="T3" fmla="*/ 88 h 148"/>
              <a:gd name="T4" fmla="*/ 95 w 147"/>
              <a:gd name="T5" fmla="*/ 84 h 148"/>
              <a:gd name="T6" fmla="*/ 87 w 147"/>
              <a:gd name="T7" fmla="*/ 75 h 148"/>
              <a:gd name="T8" fmla="*/ 81 w 147"/>
              <a:gd name="T9" fmla="*/ 18 h 148"/>
              <a:gd name="T10" fmla="*/ 17 w 147"/>
              <a:gd name="T11" fmla="*/ 18 h 148"/>
              <a:gd name="T12" fmla="*/ 17 w 147"/>
              <a:gd name="T13" fmla="*/ 82 h 148"/>
              <a:gd name="T14" fmla="*/ 75 w 147"/>
              <a:gd name="T15" fmla="*/ 87 h 148"/>
              <a:gd name="T16" fmla="*/ 84 w 147"/>
              <a:gd name="T17" fmla="*/ 96 h 148"/>
              <a:gd name="T18" fmla="*/ 87 w 147"/>
              <a:gd name="T19" fmla="*/ 105 h 148"/>
              <a:gd name="T20" fmla="*/ 125 w 147"/>
              <a:gd name="T21" fmla="*/ 143 h 148"/>
              <a:gd name="T22" fmla="*/ 142 w 147"/>
              <a:gd name="T23" fmla="*/ 143 h 148"/>
              <a:gd name="T24" fmla="*/ 142 w 147"/>
              <a:gd name="T25" fmla="*/ 125 h 148"/>
              <a:gd name="T26" fmla="*/ 73 w 147"/>
              <a:gd name="T27" fmla="*/ 73 h 148"/>
              <a:gd name="T28" fmla="*/ 26 w 147"/>
              <a:gd name="T29" fmla="*/ 73 h 148"/>
              <a:gd name="T30" fmla="*/ 26 w 147"/>
              <a:gd name="T31" fmla="*/ 27 h 148"/>
              <a:gd name="T32" fmla="*/ 73 w 147"/>
              <a:gd name="T33" fmla="*/ 27 h 148"/>
              <a:gd name="T34" fmla="*/ 73 w 147"/>
              <a:gd name="T35" fmla="*/ 73 h 148"/>
              <a:gd name="T36" fmla="*/ 53 w 147"/>
              <a:gd name="T37" fmla="*/ 27 h 148"/>
              <a:gd name="T38" fmla="*/ 26 w 147"/>
              <a:gd name="T39" fmla="*/ 53 h 148"/>
              <a:gd name="T40" fmla="*/ 34 w 147"/>
              <a:gd name="T41" fmla="*/ 59 h 148"/>
              <a:gd name="T42" fmla="*/ 34 w 147"/>
              <a:gd name="T43" fmla="*/ 51 h 148"/>
              <a:gd name="T44" fmla="*/ 51 w 147"/>
              <a:gd name="T45" fmla="*/ 34 h 148"/>
              <a:gd name="T46" fmla="*/ 59 w 147"/>
              <a:gd name="T47" fmla="*/ 35 h 148"/>
              <a:gd name="T48" fmla="*/ 53 w 147"/>
              <a:gd name="T49" fmla="*/ 2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7" h="148">
                <a:moveTo>
                  <a:pt x="142" y="125"/>
                </a:moveTo>
                <a:cubicBezTo>
                  <a:pt x="105" y="88"/>
                  <a:pt x="105" y="88"/>
                  <a:pt x="105" y="88"/>
                </a:cubicBezTo>
                <a:cubicBezTo>
                  <a:pt x="102" y="85"/>
                  <a:pt x="99" y="84"/>
                  <a:pt x="95" y="84"/>
                </a:cubicBezTo>
                <a:cubicBezTo>
                  <a:pt x="87" y="75"/>
                  <a:pt x="87" y="75"/>
                  <a:pt x="87" y="75"/>
                </a:cubicBezTo>
                <a:cubicBezTo>
                  <a:pt x="99" y="58"/>
                  <a:pt x="97" y="33"/>
                  <a:pt x="81" y="18"/>
                </a:cubicBezTo>
                <a:cubicBezTo>
                  <a:pt x="64" y="0"/>
                  <a:pt x="35" y="0"/>
                  <a:pt x="17" y="18"/>
                </a:cubicBezTo>
                <a:cubicBezTo>
                  <a:pt x="0" y="35"/>
                  <a:pt x="0" y="64"/>
                  <a:pt x="17" y="82"/>
                </a:cubicBezTo>
                <a:cubicBezTo>
                  <a:pt x="33" y="97"/>
                  <a:pt x="57" y="99"/>
                  <a:pt x="75" y="87"/>
                </a:cubicBezTo>
                <a:cubicBezTo>
                  <a:pt x="84" y="96"/>
                  <a:pt x="84" y="96"/>
                  <a:pt x="84" y="96"/>
                </a:cubicBezTo>
                <a:cubicBezTo>
                  <a:pt x="84" y="99"/>
                  <a:pt x="85" y="102"/>
                  <a:pt x="87" y="105"/>
                </a:cubicBezTo>
                <a:cubicBezTo>
                  <a:pt x="125" y="143"/>
                  <a:pt x="125" y="143"/>
                  <a:pt x="125" y="143"/>
                </a:cubicBezTo>
                <a:cubicBezTo>
                  <a:pt x="130" y="148"/>
                  <a:pt x="138" y="148"/>
                  <a:pt x="142" y="143"/>
                </a:cubicBezTo>
                <a:cubicBezTo>
                  <a:pt x="147" y="138"/>
                  <a:pt x="147" y="130"/>
                  <a:pt x="142" y="125"/>
                </a:cubicBezTo>
                <a:close/>
                <a:moveTo>
                  <a:pt x="73" y="73"/>
                </a:moveTo>
                <a:cubicBezTo>
                  <a:pt x="60" y="86"/>
                  <a:pt x="39" y="86"/>
                  <a:pt x="26" y="73"/>
                </a:cubicBezTo>
                <a:cubicBezTo>
                  <a:pt x="13" y="60"/>
                  <a:pt x="13" y="39"/>
                  <a:pt x="26" y="27"/>
                </a:cubicBezTo>
                <a:cubicBezTo>
                  <a:pt x="39" y="14"/>
                  <a:pt x="60" y="14"/>
                  <a:pt x="73" y="27"/>
                </a:cubicBezTo>
                <a:cubicBezTo>
                  <a:pt x="86" y="39"/>
                  <a:pt x="86" y="60"/>
                  <a:pt x="73" y="73"/>
                </a:cubicBezTo>
                <a:close/>
                <a:moveTo>
                  <a:pt x="53" y="27"/>
                </a:moveTo>
                <a:cubicBezTo>
                  <a:pt x="39" y="24"/>
                  <a:pt x="23" y="39"/>
                  <a:pt x="26" y="53"/>
                </a:cubicBezTo>
                <a:cubicBezTo>
                  <a:pt x="28" y="59"/>
                  <a:pt x="33" y="61"/>
                  <a:pt x="34" y="59"/>
                </a:cubicBezTo>
                <a:cubicBezTo>
                  <a:pt x="36" y="57"/>
                  <a:pt x="34" y="54"/>
                  <a:pt x="34" y="51"/>
                </a:cubicBezTo>
                <a:cubicBezTo>
                  <a:pt x="32" y="42"/>
                  <a:pt x="42" y="32"/>
                  <a:pt x="51" y="34"/>
                </a:cubicBezTo>
                <a:cubicBezTo>
                  <a:pt x="54" y="35"/>
                  <a:pt x="57" y="36"/>
                  <a:pt x="59" y="35"/>
                </a:cubicBezTo>
                <a:cubicBezTo>
                  <a:pt x="61" y="33"/>
                  <a:pt x="58" y="28"/>
                  <a:pt x="53" y="27"/>
                </a:cubicBezTo>
                <a:close/>
              </a:path>
            </a:pathLst>
          </a:custGeom>
          <a:solidFill>
            <a:srgbClr val="FFFFFF"/>
          </a:solidFill>
          <a:ln>
            <a:noFill/>
          </a:ln>
          <a:effectLst>
            <a:innerShdw blurRad="63500">
              <a:sysClr val="window" lastClr="FFFFFF">
                <a:lumMod val="85000"/>
              </a:sysClr>
            </a:innerShdw>
          </a:effectLst>
        </p:spPr>
        <p:txBody>
          <a:bodyPr vert="horz" wrap="square" lIns="91440" tIns="45720" rIns="91440" bIns="45720" numCol="1" anchor="t" anchorCtr="0" compatLnSpc="1"/>
          <a:p>
            <a:endParaRPr lang="en-US"/>
          </a:p>
        </p:txBody>
      </p:sp>
      <p:sp>
        <p:nvSpPr>
          <p:cNvPr id="21" name="Freeform 28"/>
          <p:cNvSpPr/>
          <p:nvPr>
            <p:custDataLst>
              <p:tags r:id="rId12"/>
            </p:custDataLst>
          </p:nvPr>
        </p:nvSpPr>
        <p:spPr bwMode="auto">
          <a:xfrm>
            <a:off x="7204023" y="4510512"/>
            <a:ext cx="464787" cy="457041"/>
          </a:xfrm>
          <a:custGeom>
            <a:avLst/>
            <a:gdLst>
              <a:gd name="T0" fmla="*/ 16 w 136"/>
              <a:gd name="T1" fmla="*/ 57 h 134"/>
              <a:gd name="T2" fmla="*/ 0 w 136"/>
              <a:gd name="T3" fmla="*/ 72 h 134"/>
              <a:gd name="T4" fmla="*/ 25 w 136"/>
              <a:gd name="T5" fmla="*/ 92 h 134"/>
              <a:gd name="T6" fmla="*/ 37 w 136"/>
              <a:gd name="T7" fmla="*/ 78 h 134"/>
              <a:gd name="T8" fmla="*/ 55 w 136"/>
              <a:gd name="T9" fmla="*/ 80 h 134"/>
              <a:gd name="T10" fmla="*/ 42 w 136"/>
              <a:gd name="T11" fmla="*/ 95 h 134"/>
              <a:gd name="T12" fmla="*/ 44 w 136"/>
              <a:gd name="T13" fmla="*/ 115 h 134"/>
              <a:gd name="T14" fmla="*/ 65 w 136"/>
              <a:gd name="T15" fmla="*/ 134 h 134"/>
              <a:gd name="T16" fmla="*/ 92 w 136"/>
              <a:gd name="T17" fmla="*/ 98 h 134"/>
              <a:gd name="T18" fmla="*/ 79 w 136"/>
              <a:gd name="T19" fmla="*/ 92 h 134"/>
              <a:gd name="T20" fmla="*/ 80 w 136"/>
              <a:gd name="T21" fmla="*/ 78 h 134"/>
              <a:gd name="T22" fmla="*/ 96 w 136"/>
              <a:gd name="T23" fmla="*/ 76 h 134"/>
              <a:gd name="T24" fmla="*/ 107 w 136"/>
              <a:gd name="T25" fmla="*/ 90 h 134"/>
              <a:gd name="T26" fmla="*/ 136 w 136"/>
              <a:gd name="T27" fmla="*/ 62 h 134"/>
              <a:gd name="T28" fmla="*/ 103 w 136"/>
              <a:gd name="T29" fmla="*/ 40 h 134"/>
              <a:gd name="T30" fmla="*/ 90 w 136"/>
              <a:gd name="T31" fmla="*/ 54 h 134"/>
              <a:gd name="T32" fmla="*/ 75 w 136"/>
              <a:gd name="T33" fmla="*/ 40 h 134"/>
              <a:gd name="T34" fmla="*/ 93 w 136"/>
              <a:gd name="T35" fmla="*/ 27 h 134"/>
              <a:gd name="T36" fmla="*/ 71 w 136"/>
              <a:gd name="T37" fmla="*/ 0 h 134"/>
              <a:gd name="T38" fmla="*/ 37 w 136"/>
              <a:gd name="T39" fmla="*/ 28 h 134"/>
              <a:gd name="T40" fmla="*/ 30 w 136"/>
              <a:gd name="T41" fmla="*/ 16 h 134"/>
              <a:gd name="T42" fmla="*/ 12 w 136"/>
              <a:gd name="T43" fmla="*/ 15 h 134"/>
              <a:gd name="T44" fmla="*/ 19 w 136"/>
              <a:gd name="T45" fmla="*/ 32 h 134"/>
              <a:gd name="T46" fmla="*/ 16 w 136"/>
              <a:gd name="T47" fmla="*/ 5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134">
                <a:moveTo>
                  <a:pt x="16" y="57"/>
                </a:moveTo>
                <a:cubicBezTo>
                  <a:pt x="6" y="64"/>
                  <a:pt x="0" y="72"/>
                  <a:pt x="0" y="72"/>
                </a:cubicBezTo>
                <a:cubicBezTo>
                  <a:pt x="0" y="72"/>
                  <a:pt x="16" y="94"/>
                  <a:pt x="25" y="92"/>
                </a:cubicBezTo>
                <a:cubicBezTo>
                  <a:pt x="33" y="90"/>
                  <a:pt x="33" y="85"/>
                  <a:pt x="37" y="78"/>
                </a:cubicBezTo>
                <a:cubicBezTo>
                  <a:pt x="40" y="70"/>
                  <a:pt x="54" y="72"/>
                  <a:pt x="55" y="80"/>
                </a:cubicBezTo>
                <a:cubicBezTo>
                  <a:pt x="55" y="87"/>
                  <a:pt x="53" y="94"/>
                  <a:pt x="42" y="95"/>
                </a:cubicBezTo>
                <a:cubicBezTo>
                  <a:pt x="32" y="96"/>
                  <a:pt x="31" y="108"/>
                  <a:pt x="44" y="115"/>
                </a:cubicBezTo>
                <a:cubicBezTo>
                  <a:pt x="56" y="122"/>
                  <a:pt x="56" y="127"/>
                  <a:pt x="65" y="134"/>
                </a:cubicBezTo>
                <a:cubicBezTo>
                  <a:pt x="74" y="124"/>
                  <a:pt x="98" y="105"/>
                  <a:pt x="92" y="98"/>
                </a:cubicBezTo>
                <a:cubicBezTo>
                  <a:pt x="86" y="95"/>
                  <a:pt x="85" y="99"/>
                  <a:pt x="79" y="92"/>
                </a:cubicBezTo>
                <a:cubicBezTo>
                  <a:pt x="73" y="86"/>
                  <a:pt x="78" y="80"/>
                  <a:pt x="80" y="78"/>
                </a:cubicBezTo>
                <a:cubicBezTo>
                  <a:pt x="82" y="75"/>
                  <a:pt x="90" y="70"/>
                  <a:pt x="96" y="76"/>
                </a:cubicBezTo>
                <a:cubicBezTo>
                  <a:pt x="102" y="82"/>
                  <a:pt x="96" y="89"/>
                  <a:pt x="107" y="90"/>
                </a:cubicBezTo>
                <a:cubicBezTo>
                  <a:pt x="118" y="91"/>
                  <a:pt x="127" y="71"/>
                  <a:pt x="136" y="62"/>
                </a:cubicBezTo>
                <a:cubicBezTo>
                  <a:pt x="123" y="49"/>
                  <a:pt x="114" y="34"/>
                  <a:pt x="103" y="40"/>
                </a:cubicBezTo>
                <a:cubicBezTo>
                  <a:pt x="91" y="46"/>
                  <a:pt x="98" y="45"/>
                  <a:pt x="90" y="54"/>
                </a:cubicBezTo>
                <a:cubicBezTo>
                  <a:pt x="81" y="62"/>
                  <a:pt x="67" y="48"/>
                  <a:pt x="75" y="40"/>
                </a:cubicBezTo>
                <a:cubicBezTo>
                  <a:pt x="83" y="32"/>
                  <a:pt x="85" y="36"/>
                  <a:pt x="93" y="27"/>
                </a:cubicBezTo>
                <a:cubicBezTo>
                  <a:pt x="101" y="18"/>
                  <a:pt x="83" y="12"/>
                  <a:pt x="71" y="0"/>
                </a:cubicBezTo>
                <a:cubicBezTo>
                  <a:pt x="60" y="15"/>
                  <a:pt x="45" y="29"/>
                  <a:pt x="37" y="28"/>
                </a:cubicBezTo>
                <a:cubicBezTo>
                  <a:pt x="30" y="26"/>
                  <a:pt x="30" y="22"/>
                  <a:pt x="30" y="16"/>
                </a:cubicBezTo>
                <a:cubicBezTo>
                  <a:pt x="30" y="11"/>
                  <a:pt x="18" y="8"/>
                  <a:pt x="12" y="15"/>
                </a:cubicBezTo>
                <a:cubicBezTo>
                  <a:pt x="6" y="23"/>
                  <a:pt x="11" y="30"/>
                  <a:pt x="19" y="32"/>
                </a:cubicBezTo>
                <a:cubicBezTo>
                  <a:pt x="27" y="33"/>
                  <a:pt x="26" y="50"/>
                  <a:pt x="16" y="57"/>
                </a:cubicBezTo>
                <a:close/>
              </a:path>
            </a:pathLst>
          </a:custGeom>
          <a:solidFill>
            <a:srgbClr val="FFFFFF"/>
          </a:solidFill>
          <a:ln>
            <a:noFill/>
          </a:ln>
          <a:effectLst>
            <a:innerShdw blurRad="63500">
              <a:sysClr val="window" lastClr="FFFFFF">
                <a:lumMod val="85000"/>
              </a:sysClr>
            </a:innerShdw>
          </a:effectLst>
        </p:spPr>
        <p:txBody>
          <a:bodyPr vert="horz" wrap="square" lIns="91440" tIns="45720" rIns="91440" bIns="45720" numCol="1" anchor="t" anchorCtr="0" compatLnSpc="1"/>
          <a:p>
            <a:endParaRPr lang="en-US"/>
          </a:p>
        </p:txBody>
      </p:sp>
      <p:sp>
        <p:nvSpPr>
          <p:cNvPr id="62" name="Freeform 23"/>
          <p:cNvSpPr>
            <a:spLocks noEditPoints="1"/>
          </p:cNvSpPr>
          <p:nvPr>
            <p:custDataLst>
              <p:tags r:id="rId13"/>
            </p:custDataLst>
          </p:nvPr>
        </p:nvSpPr>
        <p:spPr bwMode="auto">
          <a:xfrm>
            <a:off x="5870354" y="3158184"/>
            <a:ext cx="521594" cy="467370"/>
          </a:xfrm>
          <a:custGeom>
            <a:avLst/>
            <a:gdLst>
              <a:gd name="T0" fmla="*/ 13 w 152"/>
              <a:gd name="T1" fmla="*/ 48 h 137"/>
              <a:gd name="T2" fmla="*/ 8 w 152"/>
              <a:gd name="T3" fmla="*/ 62 h 137"/>
              <a:gd name="T4" fmla="*/ 25 w 152"/>
              <a:gd name="T5" fmla="*/ 60 h 137"/>
              <a:gd name="T6" fmla="*/ 30 w 152"/>
              <a:gd name="T7" fmla="*/ 54 h 137"/>
              <a:gd name="T8" fmla="*/ 23 w 152"/>
              <a:gd name="T9" fmla="*/ 78 h 137"/>
              <a:gd name="T10" fmla="*/ 7 w 152"/>
              <a:gd name="T11" fmla="*/ 72 h 137"/>
              <a:gd name="T12" fmla="*/ 3 w 152"/>
              <a:gd name="T13" fmla="*/ 134 h 137"/>
              <a:gd name="T14" fmla="*/ 21 w 152"/>
              <a:gd name="T15" fmla="*/ 133 h 137"/>
              <a:gd name="T16" fmla="*/ 20 w 152"/>
              <a:gd name="T17" fmla="*/ 126 h 137"/>
              <a:gd name="T18" fmla="*/ 1 w 152"/>
              <a:gd name="T19" fmla="*/ 122 h 137"/>
              <a:gd name="T20" fmla="*/ 20 w 152"/>
              <a:gd name="T21" fmla="*/ 122 h 137"/>
              <a:gd name="T22" fmla="*/ 27 w 152"/>
              <a:gd name="T23" fmla="*/ 75 h 137"/>
              <a:gd name="T24" fmla="*/ 8 w 152"/>
              <a:gd name="T25" fmla="*/ 62 h 137"/>
              <a:gd name="T26" fmla="*/ 7 w 152"/>
              <a:gd name="T27" fmla="*/ 72 h 137"/>
              <a:gd name="T28" fmla="*/ 8 w 152"/>
              <a:gd name="T29" fmla="*/ 62 h 137"/>
              <a:gd name="T30" fmla="*/ 29 w 152"/>
              <a:gd name="T31" fmla="*/ 64 h 137"/>
              <a:gd name="T32" fmla="*/ 27 w 152"/>
              <a:gd name="T33" fmla="*/ 75 h 137"/>
              <a:gd name="T34" fmla="*/ 127 w 152"/>
              <a:gd name="T35" fmla="*/ 44 h 137"/>
              <a:gd name="T36" fmla="*/ 127 w 152"/>
              <a:gd name="T37" fmla="*/ 36 h 137"/>
              <a:gd name="T38" fmla="*/ 110 w 152"/>
              <a:gd name="T39" fmla="*/ 37 h 137"/>
              <a:gd name="T40" fmla="*/ 109 w 152"/>
              <a:gd name="T41" fmla="*/ 52 h 137"/>
              <a:gd name="T42" fmla="*/ 127 w 152"/>
              <a:gd name="T43" fmla="*/ 44 h 137"/>
              <a:gd name="T44" fmla="*/ 67 w 152"/>
              <a:gd name="T45" fmla="*/ 101 h 137"/>
              <a:gd name="T46" fmla="*/ 99 w 152"/>
              <a:gd name="T47" fmla="*/ 19 h 137"/>
              <a:gd name="T48" fmla="*/ 67 w 152"/>
              <a:gd name="T49" fmla="*/ 105 h 137"/>
              <a:gd name="T50" fmla="*/ 99 w 152"/>
              <a:gd name="T51" fmla="*/ 114 h 137"/>
              <a:gd name="T52" fmla="*/ 67 w 152"/>
              <a:gd name="T53" fmla="*/ 105 h 137"/>
              <a:gd name="T54" fmla="*/ 70 w 152"/>
              <a:gd name="T55" fmla="*/ 0 h 137"/>
              <a:gd name="T56" fmla="*/ 67 w 152"/>
              <a:gd name="T57" fmla="*/ 14 h 137"/>
              <a:gd name="T58" fmla="*/ 99 w 152"/>
              <a:gd name="T59" fmla="*/ 4 h 137"/>
              <a:gd name="T60" fmla="*/ 67 w 152"/>
              <a:gd name="T61" fmla="*/ 126 h 137"/>
              <a:gd name="T62" fmla="*/ 70 w 152"/>
              <a:gd name="T63" fmla="*/ 136 h 137"/>
              <a:gd name="T64" fmla="*/ 99 w 152"/>
              <a:gd name="T65" fmla="*/ 132 h 137"/>
              <a:gd name="T66" fmla="*/ 67 w 152"/>
              <a:gd name="T67" fmla="*/ 126 h 137"/>
              <a:gd name="T68" fmla="*/ 41 w 152"/>
              <a:gd name="T69" fmla="*/ 17 h 137"/>
              <a:gd name="T70" fmla="*/ 38 w 152"/>
              <a:gd name="T71" fmla="*/ 132 h 137"/>
              <a:gd name="T72" fmla="*/ 55 w 152"/>
              <a:gd name="T73" fmla="*/ 136 h 137"/>
              <a:gd name="T74" fmla="*/ 58 w 152"/>
              <a:gd name="T75" fmla="*/ 21 h 137"/>
              <a:gd name="T76" fmla="*/ 53 w 152"/>
              <a:gd name="T77" fmla="*/ 123 h 137"/>
              <a:gd name="T78" fmla="*/ 41 w 152"/>
              <a:gd name="T79" fmla="*/ 121 h 137"/>
              <a:gd name="T80" fmla="*/ 53 w 152"/>
              <a:gd name="T81" fmla="*/ 119 h 137"/>
              <a:gd name="T82" fmla="*/ 53 w 152"/>
              <a:gd name="T83" fmla="*/ 123 h 137"/>
              <a:gd name="T84" fmla="*/ 45 w 152"/>
              <a:gd name="T85" fmla="*/ 33 h 137"/>
              <a:gd name="T86" fmla="*/ 45 w 152"/>
              <a:gd name="T87" fmla="*/ 25 h 137"/>
              <a:gd name="T88" fmla="*/ 55 w 152"/>
              <a:gd name="T89" fmla="*/ 29 h 137"/>
              <a:gd name="T90" fmla="*/ 129 w 152"/>
              <a:gd name="T91" fmla="*/ 46 h 137"/>
              <a:gd name="T92" fmla="*/ 112 w 152"/>
              <a:gd name="T93" fmla="*/ 52 h 137"/>
              <a:gd name="T94" fmla="*/ 131 w 152"/>
              <a:gd name="T95" fmla="*/ 133 h 137"/>
              <a:gd name="T96" fmla="*/ 148 w 152"/>
              <a:gd name="T97" fmla="*/ 133 h 137"/>
              <a:gd name="T98" fmla="*/ 129 w 152"/>
              <a:gd name="T99" fmla="*/ 46 h 137"/>
              <a:gd name="T100" fmla="*/ 115 w 152"/>
              <a:gd name="T101" fmla="*/ 56 h 137"/>
              <a:gd name="T102" fmla="*/ 131 w 152"/>
              <a:gd name="T103" fmla="*/ 6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137">
                <a:moveTo>
                  <a:pt x="27" y="50"/>
                </a:moveTo>
                <a:cubicBezTo>
                  <a:pt x="13" y="48"/>
                  <a:pt x="13" y="48"/>
                  <a:pt x="13" y="48"/>
                </a:cubicBezTo>
                <a:cubicBezTo>
                  <a:pt x="11" y="48"/>
                  <a:pt x="9" y="50"/>
                  <a:pt x="9" y="52"/>
                </a:cubicBezTo>
                <a:cubicBezTo>
                  <a:pt x="8" y="62"/>
                  <a:pt x="8" y="62"/>
                  <a:pt x="8" y="62"/>
                </a:cubicBezTo>
                <a:cubicBezTo>
                  <a:pt x="8" y="60"/>
                  <a:pt x="10" y="59"/>
                  <a:pt x="12" y="59"/>
                </a:cubicBezTo>
                <a:cubicBezTo>
                  <a:pt x="25" y="60"/>
                  <a:pt x="25" y="60"/>
                  <a:pt x="25" y="60"/>
                </a:cubicBezTo>
                <a:cubicBezTo>
                  <a:pt x="27" y="61"/>
                  <a:pt x="29" y="62"/>
                  <a:pt x="29" y="64"/>
                </a:cubicBezTo>
                <a:cubicBezTo>
                  <a:pt x="30" y="54"/>
                  <a:pt x="30" y="54"/>
                  <a:pt x="30" y="54"/>
                </a:cubicBezTo>
                <a:cubicBezTo>
                  <a:pt x="30" y="52"/>
                  <a:pt x="29" y="50"/>
                  <a:pt x="27" y="50"/>
                </a:cubicBezTo>
                <a:close/>
                <a:moveTo>
                  <a:pt x="23" y="78"/>
                </a:moveTo>
                <a:cubicBezTo>
                  <a:pt x="10" y="76"/>
                  <a:pt x="10" y="76"/>
                  <a:pt x="10" y="76"/>
                </a:cubicBezTo>
                <a:cubicBezTo>
                  <a:pt x="8" y="76"/>
                  <a:pt x="7" y="74"/>
                  <a:pt x="7" y="72"/>
                </a:cubicBezTo>
                <a:cubicBezTo>
                  <a:pt x="0" y="131"/>
                  <a:pt x="0" y="131"/>
                  <a:pt x="0" y="131"/>
                </a:cubicBezTo>
                <a:cubicBezTo>
                  <a:pt x="0" y="133"/>
                  <a:pt x="1" y="134"/>
                  <a:pt x="3" y="134"/>
                </a:cubicBezTo>
                <a:cubicBezTo>
                  <a:pt x="17" y="136"/>
                  <a:pt x="17" y="136"/>
                  <a:pt x="17" y="136"/>
                </a:cubicBezTo>
                <a:cubicBezTo>
                  <a:pt x="19" y="136"/>
                  <a:pt x="20" y="135"/>
                  <a:pt x="21" y="133"/>
                </a:cubicBezTo>
                <a:cubicBezTo>
                  <a:pt x="22" y="124"/>
                  <a:pt x="22" y="124"/>
                  <a:pt x="22" y="124"/>
                </a:cubicBezTo>
                <a:cubicBezTo>
                  <a:pt x="21" y="125"/>
                  <a:pt x="21" y="126"/>
                  <a:pt x="20" y="126"/>
                </a:cubicBezTo>
                <a:cubicBezTo>
                  <a:pt x="2" y="124"/>
                  <a:pt x="2" y="124"/>
                  <a:pt x="2" y="124"/>
                </a:cubicBezTo>
                <a:cubicBezTo>
                  <a:pt x="2" y="124"/>
                  <a:pt x="1" y="123"/>
                  <a:pt x="1" y="122"/>
                </a:cubicBezTo>
                <a:cubicBezTo>
                  <a:pt x="1" y="121"/>
                  <a:pt x="2" y="120"/>
                  <a:pt x="3" y="121"/>
                </a:cubicBezTo>
                <a:cubicBezTo>
                  <a:pt x="20" y="122"/>
                  <a:pt x="20" y="122"/>
                  <a:pt x="20" y="122"/>
                </a:cubicBezTo>
                <a:cubicBezTo>
                  <a:pt x="21" y="123"/>
                  <a:pt x="22" y="123"/>
                  <a:pt x="22" y="124"/>
                </a:cubicBezTo>
                <a:cubicBezTo>
                  <a:pt x="27" y="75"/>
                  <a:pt x="27" y="75"/>
                  <a:pt x="27" y="75"/>
                </a:cubicBezTo>
                <a:cubicBezTo>
                  <a:pt x="27" y="76"/>
                  <a:pt x="25" y="78"/>
                  <a:pt x="23" y="78"/>
                </a:cubicBezTo>
                <a:close/>
                <a:moveTo>
                  <a:pt x="8" y="62"/>
                </a:moveTo>
                <a:cubicBezTo>
                  <a:pt x="7" y="72"/>
                  <a:pt x="7" y="72"/>
                  <a:pt x="7" y="72"/>
                </a:cubicBezTo>
                <a:cubicBezTo>
                  <a:pt x="7" y="72"/>
                  <a:pt x="7" y="72"/>
                  <a:pt x="7" y="72"/>
                </a:cubicBezTo>
                <a:cubicBezTo>
                  <a:pt x="8" y="62"/>
                  <a:pt x="8" y="62"/>
                  <a:pt x="8" y="62"/>
                </a:cubicBezTo>
                <a:cubicBezTo>
                  <a:pt x="8" y="62"/>
                  <a:pt x="8" y="62"/>
                  <a:pt x="8" y="62"/>
                </a:cubicBezTo>
                <a:close/>
                <a:moveTo>
                  <a:pt x="27" y="75"/>
                </a:moveTo>
                <a:cubicBezTo>
                  <a:pt x="29" y="64"/>
                  <a:pt x="29" y="64"/>
                  <a:pt x="29" y="64"/>
                </a:cubicBezTo>
                <a:cubicBezTo>
                  <a:pt x="29" y="64"/>
                  <a:pt x="29" y="64"/>
                  <a:pt x="29" y="64"/>
                </a:cubicBezTo>
                <a:cubicBezTo>
                  <a:pt x="27" y="75"/>
                  <a:pt x="27" y="75"/>
                  <a:pt x="27" y="75"/>
                </a:cubicBezTo>
                <a:cubicBezTo>
                  <a:pt x="27" y="75"/>
                  <a:pt x="27" y="75"/>
                  <a:pt x="27" y="75"/>
                </a:cubicBezTo>
                <a:close/>
                <a:moveTo>
                  <a:pt x="127" y="44"/>
                </a:moveTo>
                <a:cubicBezTo>
                  <a:pt x="128" y="44"/>
                  <a:pt x="129" y="45"/>
                  <a:pt x="129" y="46"/>
                </a:cubicBezTo>
                <a:cubicBezTo>
                  <a:pt x="127" y="36"/>
                  <a:pt x="127" y="36"/>
                  <a:pt x="127" y="36"/>
                </a:cubicBezTo>
                <a:cubicBezTo>
                  <a:pt x="126" y="34"/>
                  <a:pt x="124" y="33"/>
                  <a:pt x="122" y="33"/>
                </a:cubicBezTo>
                <a:cubicBezTo>
                  <a:pt x="110" y="37"/>
                  <a:pt x="110" y="37"/>
                  <a:pt x="110" y="37"/>
                </a:cubicBezTo>
                <a:cubicBezTo>
                  <a:pt x="108" y="37"/>
                  <a:pt x="106" y="39"/>
                  <a:pt x="107" y="42"/>
                </a:cubicBezTo>
                <a:cubicBezTo>
                  <a:pt x="109" y="52"/>
                  <a:pt x="109" y="52"/>
                  <a:pt x="109" y="52"/>
                </a:cubicBezTo>
                <a:cubicBezTo>
                  <a:pt x="109" y="50"/>
                  <a:pt x="110" y="49"/>
                  <a:pt x="111" y="48"/>
                </a:cubicBezTo>
                <a:cubicBezTo>
                  <a:pt x="116" y="46"/>
                  <a:pt x="121" y="44"/>
                  <a:pt x="127" y="44"/>
                </a:cubicBezTo>
                <a:close/>
                <a:moveTo>
                  <a:pt x="67" y="19"/>
                </a:moveTo>
                <a:cubicBezTo>
                  <a:pt x="67" y="101"/>
                  <a:pt x="67" y="101"/>
                  <a:pt x="67" y="101"/>
                </a:cubicBezTo>
                <a:cubicBezTo>
                  <a:pt x="77" y="104"/>
                  <a:pt x="89" y="104"/>
                  <a:pt x="99" y="101"/>
                </a:cubicBezTo>
                <a:cubicBezTo>
                  <a:pt x="99" y="19"/>
                  <a:pt x="99" y="19"/>
                  <a:pt x="99" y="19"/>
                </a:cubicBezTo>
                <a:cubicBezTo>
                  <a:pt x="92" y="15"/>
                  <a:pt x="74" y="15"/>
                  <a:pt x="67" y="19"/>
                </a:cubicBezTo>
                <a:close/>
                <a:moveTo>
                  <a:pt x="67" y="105"/>
                </a:moveTo>
                <a:cubicBezTo>
                  <a:pt x="67" y="114"/>
                  <a:pt x="67" y="114"/>
                  <a:pt x="67" y="114"/>
                </a:cubicBezTo>
                <a:cubicBezTo>
                  <a:pt x="73" y="117"/>
                  <a:pt x="93" y="117"/>
                  <a:pt x="99" y="114"/>
                </a:cubicBezTo>
                <a:cubicBezTo>
                  <a:pt x="99" y="105"/>
                  <a:pt x="99" y="105"/>
                  <a:pt x="99" y="105"/>
                </a:cubicBezTo>
                <a:cubicBezTo>
                  <a:pt x="89" y="108"/>
                  <a:pt x="77" y="108"/>
                  <a:pt x="67" y="105"/>
                </a:cubicBezTo>
                <a:close/>
                <a:moveTo>
                  <a:pt x="96" y="0"/>
                </a:moveTo>
                <a:cubicBezTo>
                  <a:pt x="70" y="0"/>
                  <a:pt x="70" y="0"/>
                  <a:pt x="70" y="0"/>
                </a:cubicBezTo>
                <a:cubicBezTo>
                  <a:pt x="68" y="0"/>
                  <a:pt x="67" y="2"/>
                  <a:pt x="67" y="4"/>
                </a:cubicBezTo>
                <a:cubicBezTo>
                  <a:pt x="67" y="14"/>
                  <a:pt x="67" y="14"/>
                  <a:pt x="67" y="14"/>
                </a:cubicBezTo>
                <a:cubicBezTo>
                  <a:pt x="73" y="11"/>
                  <a:pt x="93" y="11"/>
                  <a:pt x="99" y="14"/>
                </a:cubicBezTo>
                <a:cubicBezTo>
                  <a:pt x="99" y="4"/>
                  <a:pt x="99" y="4"/>
                  <a:pt x="99" y="4"/>
                </a:cubicBezTo>
                <a:cubicBezTo>
                  <a:pt x="99" y="2"/>
                  <a:pt x="98" y="0"/>
                  <a:pt x="96" y="0"/>
                </a:cubicBezTo>
                <a:close/>
                <a:moveTo>
                  <a:pt x="67" y="126"/>
                </a:moveTo>
                <a:cubicBezTo>
                  <a:pt x="67" y="132"/>
                  <a:pt x="67" y="132"/>
                  <a:pt x="67" y="132"/>
                </a:cubicBezTo>
                <a:cubicBezTo>
                  <a:pt x="67" y="134"/>
                  <a:pt x="68" y="136"/>
                  <a:pt x="70" y="136"/>
                </a:cubicBezTo>
                <a:cubicBezTo>
                  <a:pt x="96" y="136"/>
                  <a:pt x="96" y="136"/>
                  <a:pt x="96" y="136"/>
                </a:cubicBezTo>
                <a:cubicBezTo>
                  <a:pt x="98" y="136"/>
                  <a:pt x="99" y="134"/>
                  <a:pt x="99" y="132"/>
                </a:cubicBezTo>
                <a:cubicBezTo>
                  <a:pt x="99" y="126"/>
                  <a:pt x="99" y="126"/>
                  <a:pt x="99" y="126"/>
                </a:cubicBezTo>
                <a:cubicBezTo>
                  <a:pt x="96" y="128"/>
                  <a:pt x="70" y="128"/>
                  <a:pt x="67" y="126"/>
                </a:cubicBezTo>
                <a:close/>
                <a:moveTo>
                  <a:pt x="55" y="17"/>
                </a:moveTo>
                <a:cubicBezTo>
                  <a:pt x="41" y="17"/>
                  <a:pt x="41" y="17"/>
                  <a:pt x="41" y="17"/>
                </a:cubicBezTo>
                <a:cubicBezTo>
                  <a:pt x="39" y="17"/>
                  <a:pt x="38" y="18"/>
                  <a:pt x="38" y="21"/>
                </a:cubicBezTo>
                <a:cubicBezTo>
                  <a:pt x="38" y="132"/>
                  <a:pt x="38" y="132"/>
                  <a:pt x="38" y="132"/>
                </a:cubicBezTo>
                <a:cubicBezTo>
                  <a:pt x="38" y="134"/>
                  <a:pt x="39" y="136"/>
                  <a:pt x="41" y="136"/>
                </a:cubicBezTo>
                <a:cubicBezTo>
                  <a:pt x="55" y="136"/>
                  <a:pt x="55" y="136"/>
                  <a:pt x="55" y="136"/>
                </a:cubicBezTo>
                <a:cubicBezTo>
                  <a:pt x="57" y="136"/>
                  <a:pt x="58" y="134"/>
                  <a:pt x="58" y="132"/>
                </a:cubicBezTo>
                <a:cubicBezTo>
                  <a:pt x="58" y="21"/>
                  <a:pt x="58" y="21"/>
                  <a:pt x="58" y="21"/>
                </a:cubicBezTo>
                <a:cubicBezTo>
                  <a:pt x="58" y="18"/>
                  <a:pt x="57" y="17"/>
                  <a:pt x="55" y="17"/>
                </a:cubicBezTo>
                <a:close/>
                <a:moveTo>
                  <a:pt x="53" y="123"/>
                </a:moveTo>
                <a:cubicBezTo>
                  <a:pt x="43" y="123"/>
                  <a:pt x="43" y="123"/>
                  <a:pt x="43" y="123"/>
                </a:cubicBezTo>
                <a:cubicBezTo>
                  <a:pt x="42" y="123"/>
                  <a:pt x="41" y="123"/>
                  <a:pt x="41" y="121"/>
                </a:cubicBezTo>
                <a:cubicBezTo>
                  <a:pt x="41" y="120"/>
                  <a:pt x="42" y="119"/>
                  <a:pt x="43" y="119"/>
                </a:cubicBezTo>
                <a:cubicBezTo>
                  <a:pt x="53" y="119"/>
                  <a:pt x="53" y="119"/>
                  <a:pt x="53" y="119"/>
                </a:cubicBezTo>
                <a:cubicBezTo>
                  <a:pt x="54" y="119"/>
                  <a:pt x="55" y="120"/>
                  <a:pt x="55" y="121"/>
                </a:cubicBezTo>
                <a:cubicBezTo>
                  <a:pt x="55" y="123"/>
                  <a:pt x="54" y="123"/>
                  <a:pt x="53" y="123"/>
                </a:cubicBezTo>
                <a:close/>
                <a:moveTo>
                  <a:pt x="51" y="33"/>
                </a:moveTo>
                <a:cubicBezTo>
                  <a:pt x="45" y="33"/>
                  <a:pt x="45" y="33"/>
                  <a:pt x="45" y="33"/>
                </a:cubicBezTo>
                <a:cubicBezTo>
                  <a:pt x="43" y="33"/>
                  <a:pt x="41" y="31"/>
                  <a:pt x="41" y="29"/>
                </a:cubicBezTo>
                <a:cubicBezTo>
                  <a:pt x="41" y="27"/>
                  <a:pt x="43" y="25"/>
                  <a:pt x="45" y="25"/>
                </a:cubicBezTo>
                <a:cubicBezTo>
                  <a:pt x="51" y="25"/>
                  <a:pt x="51" y="25"/>
                  <a:pt x="51" y="25"/>
                </a:cubicBezTo>
                <a:cubicBezTo>
                  <a:pt x="53" y="25"/>
                  <a:pt x="55" y="27"/>
                  <a:pt x="55" y="29"/>
                </a:cubicBezTo>
                <a:cubicBezTo>
                  <a:pt x="55" y="31"/>
                  <a:pt x="53" y="33"/>
                  <a:pt x="51" y="33"/>
                </a:cubicBezTo>
                <a:close/>
                <a:moveTo>
                  <a:pt x="129" y="46"/>
                </a:moveTo>
                <a:cubicBezTo>
                  <a:pt x="130" y="47"/>
                  <a:pt x="129" y="48"/>
                  <a:pt x="128" y="48"/>
                </a:cubicBezTo>
                <a:cubicBezTo>
                  <a:pt x="122" y="48"/>
                  <a:pt x="117" y="50"/>
                  <a:pt x="112" y="52"/>
                </a:cubicBezTo>
                <a:cubicBezTo>
                  <a:pt x="111" y="53"/>
                  <a:pt x="110" y="53"/>
                  <a:pt x="109" y="52"/>
                </a:cubicBezTo>
                <a:cubicBezTo>
                  <a:pt x="131" y="133"/>
                  <a:pt x="131" y="133"/>
                  <a:pt x="131" y="133"/>
                </a:cubicBezTo>
                <a:cubicBezTo>
                  <a:pt x="132" y="135"/>
                  <a:pt x="134" y="137"/>
                  <a:pt x="136" y="136"/>
                </a:cubicBezTo>
                <a:cubicBezTo>
                  <a:pt x="148" y="133"/>
                  <a:pt x="148" y="133"/>
                  <a:pt x="148" y="133"/>
                </a:cubicBezTo>
                <a:cubicBezTo>
                  <a:pt x="150" y="132"/>
                  <a:pt x="152" y="130"/>
                  <a:pt x="151" y="128"/>
                </a:cubicBezTo>
                <a:lnTo>
                  <a:pt x="129" y="46"/>
                </a:lnTo>
                <a:close/>
                <a:moveTo>
                  <a:pt x="119" y="72"/>
                </a:moveTo>
                <a:cubicBezTo>
                  <a:pt x="115" y="56"/>
                  <a:pt x="115" y="56"/>
                  <a:pt x="115" y="56"/>
                </a:cubicBezTo>
                <a:cubicBezTo>
                  <a:pt x="127" y="53"/>
                  <a:pt x="127" y="53"/>
                  <a:pt x="127" y="53"/>
                </a:cubicBezTo>
                <a:cubicBezTo>
                  <a:pt x="131" y="69"/>
                  <a:pt x="131" y="69"/>
                  <a:pt x="131" y="69"/>
                </a:cubicBezTo>
                <a:lnTo>
                  <a:pt x="119" y="72"/>
                </a:lnTo>
                <a:close/>
              </a:path>
            </a:pathLst>
          </a:custGeom>
          <a:solidFill>
            <a:srgbClr val="FFFFFF"/>
          </a:solidFill>
          <a:ln>
            <a:noFill/>
          </a:ln>
          <a:effectLst>
            <a:innerShdw blurRad="76200">
              <a:sysClr val="window" lastClr="FFFFFF">
                <a:lumMod val="85000"/>
              </a:sysClr>
            </a:innerShdw>
          </a:effectLst>
        </p:spPr>
        <p:txBody>
          <a:bodyPr vert="horz" wrap="square" lIns="91440" tIns="45720" rIns="91440" bIns="45720" numCol="1" anchor="t" anchorCtr="0" compatLnSpc="1"/>
          <a:p>
            <a:endParaRPr lang="en-US">
              <a:solidFill>
                <a:sysClr val="window" lastClr="FFFFFF"/>
              </a:solidFill>
            </a:endParaRPr>
          </a:p>
        </p:txBody>
      </p:sp>
      <p:sp>
        <p:nvSpPr>
          <p:cNvPr id="42" name="文本框 41"/>
          <p:cNvSpPr txBox="1"/>
          <p:nvPr>
            <p:custDataLst>
              <p:tags r:id="rId14"/>
            </p:custDataLst>
          </p:nvPr>
        </p:nvSpPr>
        <p:spPr>
          <a:xfrm>
            <a:off x="935355" y="1678940"/>
            <a:ext cx="2400300" cy="1479550"/>
          </a:xfrm>
          <a:prstGeom prst="rect">
            <a:avLst/>
          </a:prstGeom>
          <a:noFill/>
        </p:spPr>
        <p:txBody>
          <a:bodyPr wrap="square" lIns="91440" tIns="45720" rIns="91440" bIns="45720" rtlCol="0"/>
          <a:p>
            <a:pPr algn="l">
              <a:lnSpc>
                <a:spcPct val="120000"/>
              </a:lnSpc>
            </a:pPr>
            <a:r>
              <a:rPr lang="zh-CN" altLang="en-US" sz="1600" spc="150">
                <a:latin typeface="Arial" panose="020B0604020202020204" pitchFamily="34" charset="0"/>
                <a:ea typeface="微软雅黑" panose="020B0503020204020204" charset="-122"/>
              </a:rPr>
              <a:t>随着消费者主权时代的真正来临，消费者充分享受或表达参与感的要求越来越强烈。</a:t>
            </a:r>
            <a:endParaRPr lang="zh-CN" altLang="en-US" sz="1600" spc="150">
              <a:latin typeface="Arial" panose="020B0604020202020204" pitchFamily="34" charset="0"/>
              <a:ea typeface="微软雅黑" panose="020B0503020204020204" charset="-122"/>
            </a:endParaRPr>
          </a:p>
        </p:txBody>
      </p:sp>
      <p:sp>
        <p:nvSpPr>
          <p:cNvPr id="43" name="文本框 42"/>
          <p:cNvSpPr txBox="1"/>
          <p:nvPr>
            <p:custDataLst>
              <p:tags r:id="rId15"/>
            </p:custDataLst>
          </p:nvPr>
        </p:nvSpPr>
        <p:spPr>
          <a:xfrm>
            <a:off x="935206" y="1013665"/>
            <a:ext cx="2400214" cy="560377"/>
          </a:xfrm>
          <a:prstGeom prst="rect">
            <a:avLst/>
          </a:prstGeom>
          <a:noFill/>
        </p:spPr>
        <p:txBody>
          <a:bodyPr wrap="square" lIns="91440" tIns="45720" rIns="91440" bIns="45720" rtlCol="0" anchor="b" anchorCtr="0">
            <a:normAutofit/>
          </a:bodyPr>
          <a:p>
            <a:pPr marL="0" marR="0" lvl="0" indent="0" algn="ctr" defTabSz="914400" eaLnBrk="1" fontAlgn="auto" latinLnBrk="0" hangingPunct="1">
              <a:lnSpc>
                <a:spcPct val="120000"/>
              </a:lnSpc>
              <a:spcBef>
                <a:spcPts val="0"/>
              </a:spcBef>
              <a:spcAft>
                <a:spcPts val="0"/>
              </a:spcAft>
              <a:buClrTx/>
              <a:buSzTx/>
              <a:buFontTx/>
              <a:buNone/>
              <a:defRPr/>
            </a:pPr>
            <a:r>
              <a:rPr lang="zh-CN" altLang="en-US" b="1" kern="0" spc="300">
                <a:latin typeface="Arial" panose="020B0604020202020204" pitchFamily="34" charset="0"/>
                <a:ea typeface="微软雅黑" panose="020B0503020204020204" charset="-122"/>
              </a:rPr>
              <a:t>（一）参与感</a:t>
            </a:r>
            <a:endParaRPr lang="zh-CN" altLang="en-US" b="1" kern="0" spc="300">
              <a:latin typeface="Arial" panose="020B0604020202020204" pitchFamily="34" charset="0"/>
              <a:ea typeface="微软雅黑" panose="020B0503020204020204" charset="-122"/>
            </a:endParaRPr>
          </a:p>
        </p:txBody>
      </p:sp>
      <p:cxnSp>
        <p:nvCxnSpPr>
          <p:cNvPr id="44" name="直接连接符 43"/>
          <p:cNvCxnSpPr/>
          <p:nvPr>
            <p:custDataLst>
              <p:tags r:id="rId16"/>
            </p:custDataLst>
          </p:nvPr>
        </p:nvCxnSpPr>
        <p:spPr>
          <a:xfrm>
            <a:off x="1074844" y="1632333"/>
            <a:ext cx="2133668" cy="0"/>
          </a:xfrm>
          <a:prstGeom prst="line">
            <a:avLst/>
          </a:prstGeom>
          <a:noFill/>
          <a:ln w="6350" cap="flat" cmpd="sng" algn="ctr">
            <a:solidFill>
              <a:srgbClr val="000000">
                <a:lumMod val="50000"/>
                <a:lumOff val="50000"/>
              </a:srgbClr>
            </a:solidFill>
            <a:prstDash val="solid"/>
            <a:miter lim="800000"/>
          </a:ln>
          <a:effectLst/>
        </p:spPr>
      </p:cxnSp>
      <p:sp>
        <p:nvSpPr>
          <p:cNvPr id="46" name="文本框 45"/>
          <p:cNvSpPr txBox="1"/>
          <p:nvPr>
            <p:custDataLst>
              <p:tags r:id="rId17"/>
            </p:custDataLst>
          </p:nvPr>
        </p:nvSpPr>
        <p:spPr>
          <a:xfrm>
            <a:off x="935355" y="4787900"/>
            <a:ext cx="2746375" cy="1838960"/>
          </a:xfrm>
          <a:prstGeom prst="rect">
            <a:avLst/>
          </a:prstGeom>
          <a:noFill/>
        </p:spPr>
        <p:txBody>
          <a:bodyPr wrap="square" lIns="91440" tIns="45720" rIns="91440" bIns="45720" rtlCol="0"/>
          <a:p>
            <a:pPr algn="l">
              <a:lnSpc>
                <a:spcPct val="120000"/>
              </a:lnSpc>
            </a:pPr>
            <a:r>
              <a:rPr lang="zh-CN" altLang="en-US" sz="1600" spc="150">
                <a:latin typeface="Arial" panose="020B0604020202020204" pitchFamily="34" charset="0"/>
                <a:ea typeface="微软雅黑" panose="020B0503020204020204" charset="-122"/>
              </a:rPr>
              <a:t>互联网思维下的物超所值不仅仅是人们所理解的传统经济模式下的买赠、打折等促销手段，这种物超所值更多是品牌和服务所带来的心理感受。</a:t>
            </a:r>
            <a:endParaRPr lang="zh-CN" altLang="en-US" sz="1600" spc="150">
              <a:latin typeface="Arial" panose="020B0604020202020204" pitchFamily="34" charset="0"/>
              <a:ea typeface="微软雅黑" panose="020B0503020204020204" charset="-122"/>
            </a:endParaRPr>
          </a:p>
        </p:txBody>
      </p:sp>
      <p:sp>
        <p:nvSpPr>
          <p:cNvPr id="47" name="文本框 46"/>
          <p:cNvSpPr txBox="1"/>
          <p:nvPr>
            <p:custDataLst>
              <p:tags r:id="rId18"/>
            </p:custDataLst>
          </p:nvPr>
        </p:nvSpPr>
        <p:spPr>
          <a:xfrm>
            <a:off x="935206" y="4122413"/>
            <a:ext cx="2400214" cy="560377"/>
          </a:xfrm>
          <a:prstGeom prst="rect">
            <a:avLst/>
          </a:prstGeom>
          <a:noFill/>
        </p:spPr>
        <p:txBody>
          <a:bodyPr wrap="square" lIns="91440" tIns="45720" rIns="91440" bIns="45720" rtlCol="0" anchor="b" anchorCtr="0">
            <a:normAutofit/>
          </a:bodyPr>
          <a:p>
            <a:pPr marL="0" marR="0" lvl="0" indent="0" algn="ctr" defTabSz="914400" eaLnBrk="1" fontAlgn="auto" latinLnBrk="0" hangingPunct="1">
              <a:lnSpc>
                <a:spcPct val="120000"/>
              </a:lnSpc>
              <a:spcBef>
                <a:spcPts val="0"/>
              </a:spcBef>
              <a:spcAft>
                <a:spcPts val="0"/>
              </a:spcAft>
              <a:buClrTx/>
              <a:buSzTx/>
              <a:buFontTx/>
              <a:buNone/>
              <a:defRPr/>
            </a:pPr>
            <a:r>
              <a:rPr lang="zh-CN" altLang="en-US" b="1" kern="0" spc="300">
                <a:latin typeface="Arial" panose="020B0604020202020204" pitchFamily="34" charset="0"/>
                <a:ea typeface="微软雅黑" panose="020B0503020204020204" charset="-122"/>
              </a:rPr>
              <a:t>（三）物超所值</a:t>
            </a:r>
            <a:endParaRPr lang="zh-CN" altLang="en-US" b="1" kern="0" spc="300">
              <a:latin typeface="Arial" panose="020B0604020202020204" pitchFamily="34" charset="0"/>
              <a:ea typeface="微软雅黑" panose="020B0503020204020204" charset="-122"/>
            </a:endParaRPr>
          </a:p>
        </p:txBody>
      </p:sp>
      <p:cxnSp>
        <p:nvCxnSpPr>
          <p:cNvPr id="48" name="直接连接符 47"/>
          <p:cNvCxnSpPr/>
          <p:nvPr>
            <p:custDataLst>
              <p:tags r:id="rId19"/>
            </p:custDataLst>
          </p:nvPr>
        </p:nvCxnSpPr>
        <p:spPr>
          <a:xfrm>
            <a:off x="1074844" y="4741081"/>
            <a:ext cx="2133668" cy="0"/>
          </a:xfrm>
          <a:prstGeom prst="line">
            <a:avLst/>
          </a:prstGeom>
          <a:noFill/>
          <a:ln w="6350" cap="flat" cmpd="sng" algn="ctr">
            <a:solidFill>
              <a:srgbClr val="000000">
                <a:lumMod val="50000"/>
                <a:lumOff val="50000"/>
              </a:srgbClr>
            </a:solidFill>
            <a:prstDash val="solid"/>
            <a:miter lim="800000"/>
          </a:ln>
          <a:effectLst/>
        </p:spPr>
      </p:cxnSp>
      <p:sp>
        <p:nvSpPr>
          <p:cNvPr id="50" name="文本框 49"/>
          <p:cNvSpPr txBox="1"/>
          <p:nvPr>
            <p:custDataLst>
              <p:tags r:id="rId20"/>
            </p:custDataLst>
          </p:nvPr>
        </p:nvSpPr>
        <p:spPr>
          <a:xfrm>
            <a:off x="8856581" y="4787746"/>
            <a:ext cx="2400213" cy="1056589"/>
          </a:xfrm>
          <a:prstGeom prst="rect">
            <a:avLst/>
          </a:prstGeom>
          <a:noFill/>
        </p:spPr>
        <p:txBody>
          <a:bodyPr wrap="square" lIns="91440" tIns="45720" rIns="91440" bIns="45720" rtlCol="0">
            <a:normAutofit fontScale="90000"/>
          </a:bodyPr>
          <a:p>
            <a:pPr algn="l">
              <a:lnSpc>
                <a:spcPct val="120000"/>
              </a:lnSpc>
            </a:pPr>
            <a:r>
              <a:rPr lang="zh-CN" altLang="en-US" sz="1600" spc="150">
                <a:latin typeface="Arial" panose="020B0604020202020204" pitchFamily="34" charset="0"/>
                <a:ea typeface="微软雅黑" panose="020B0503020204020204" charset="-122"/>
              </a:rPr>
              <a:t>互联网经济模式下，更重要的是口碑传播，可以说，互联网上唯口碑好者生存。</a:t>
            </a:r>
            <a:endParaRPr lang="zh-CN" altLang="en-US" sz="1600" spc="150">
              <a:latin typeface="Arial" panose="020B0604020202020204" pitchFamily="34" charset="0"/>
              <a:ea typeface="微软雅黑" panose="020B0503020204020204" charset="-122"/>
            </a:endParaRPr>
          </a:p>
        </p:txBody>
      </p:sp>
      <p:sp>
        <p:nvSpPr>
          <p:cNvPr id="51" name="文本框 50"/>
          <p:cNvSpPr txBox="1"/>
          <p:nvPr>
            <p:custDataLst>
              <p:tags r:id="rId21"/>
            </p:custDataLst>
          </p:nvPr>
        </p:nvSpPr>
        <p:spPr>
          <a:xfrm>
            <a:off x="8856579" y="4122413"/>
            <a:ext cx="2400214" cy="560377"/>
          </a:xfrm>
          <a:prstGeom prst="rect">
            <a:avLst/>
          </a:prstGeom>
          <a:noFill/>
        </p:spPr>
        <p:txBody>
          <a:bodyPr wrap="square" lIns="91440" tIns="45720" rIns="91440" bIns="45720" rtlCol="0" anchor="b" anchorCtr="0">
            <a:normAutofit/>
          </a:bodyPr>
          <a:p>
            <a:pPr marL="0" marR="0" lvl="0" indent="0" algn="ctr" defTabSz="914400" eaLnBrk="1" fontAlgn="auto" latinLnBrk="0" hangingPunct="1">
              <a:lnSpc>
                <a:spcPct val="120000"/>
              </a:lnSpc>
              <a:spcBef>
                <a:spcPts val="0"/>
              </a:spcBef>
              <a:spcAft>
                <a:spcPts val="0"/>
              </a:spcAft>
              <a:buClrTx/>
              <a:buSzTx/>
              <a:buFontTx/>
              <a:buNone/>
              <a:defRPr/>
            </a:pPr>
            <a:r>
              <a:rPr lang="zh-CN" altLang="en-US" b="1" kern="0" spc="300">
                <a:latin typeface="Arial" panose="020B0604020202020204" pitchFamily="34" charset="0"/>
                <a:ea typeface="微软雅黑" panose="020B0503020204020204" charset="-122"/>
              </a:rPr>
              <a:t>（四）口碑</a:t>
            </a:r>
            <a:endParaRPr lang="zh-CN" altLang="en-US" b="1" kern="0" spc="300">
              <a:latin typeface="Arial" panose="020B0604020202020204" pitchFamily="34" charset="0"/>
              <a:ea typeface="微软雅黑" panose="020B0503020204020204" charset="-122"/>
            </a:endParaRPr>
          </a:p>
        </p:txBody>
      </p:sp>
      <p:cxnSp>
        <p:nvCxnSpPr>
          <p:cNvPr id="52" name="直接连接符 51"/>
          <p:cNvCxnSpPr/>
          <p:nvPr>
            <p:custDataLst>
              <p:tags r:id="rId22"/>
            </p:custDataLst>
          </p:nvPr>
        </p:nvCxnSpPr>
        <p:spPr>
          <a:xfrm>
            <a:off x="8996217" y="4741081"/>
            <a:ext cx="2133668" cy="0"/>
          </a:xfrm>
          <a:prstGeom prst="line">
            <a:avLst/>
          </a:prstGeom>
          <a:noFill/>
          <a:ln w="6350" cap="flat" cmpd="sng" algn="ctr">
            <a:solidFill>
              <a:srgbClr val="000000">
                <a:lumMod val="50000"/>
                <a:lumOff val="50000"/>
              </a:srgbClr>
            </a:solidFill>
            <a:prstDash val="solid"/>
            <a:miter lim="800000"/>
          </a:ln>
          <a:effectLst/>
        </p:spPr>
      </p:cxnSp>
      <p:sp>
        <p:nvSpPr>
          <p:cNvPr id="54" name="文本框 53"/>
          <p:cNvSpPr txBox="1"/>
          <p:nvPr>
            <p:custDataLst>
              <p:tags r:id="rId23"/>
            </p:custDataLst>
          </p:nvPr>
        </p:nvSpPr>
        <p:spPr>
          <a:xfrm>
            <a:off x="8856345" y="1678940"/>
            <a:ext cx="2400300" cy="1284605"/>
          </a:xfrm>
          <a:prstGeom prst="rect">
            <a:avLst/>
          </a:prstGeom>
          <a:noFill/>
        </p:spPr>
        <p:txBody>
          <a:bodyPr wrap="square" lIns="91440" tIns="45720" rIns="91440" bIns="45720" rtlCol="0"/>
          <a:p>
            <a:pPr algn="l">
              <a:lnSpc>
                <a:spcPct val="120000"/>
              </a:lnSpc>
            </a:pPr>
            <a:r>
              <a:rPr lang="zh-CN" altLang="en-US" sz="1600" spc="150">
                <a:latin typeface="Arial" panose="020B0604020202020204" pitchFamily="34" charset="0"/>
                <a:ea typeface="微软雅黑" panose="020B0503020204020204" charset="-122"/>
              </a:rPr>
              <a:t>互联网时代，随着社交范围的扩大和思维的转变，人们更加注重愉悦的心理感受。</a:t>
            </a:r>
            <a:endParaRPr lang="zh-CN" altLang="en-US" sz="1600" spc="150">
              <a:latin typeface="Arial" panose="020B0604020202020204" pitchFamily="34" charset="0"/>
              <a:ea typeface="微软雅黑" panose="020B0503020204020204" charset="-122"/>
            </a:endParaRPr>
          </a:p>
        </p:txBody>
      </p:sp>
      <p:sp>
        <p:nvSpPr>
          <p:cNvPr id="55" name="文本框 54"/>
          <p:cNvSpPr txBox="1"/>
          <p:nvPr>
            <p:custDataLst>
              <p:tags r:id="rId24"/>
            </p:custDataLst>
          </p:nvPr>
        </p:nvSpPr>
        <p:spPr>
          <a:xfrm>
            <a:off x="8856579" y="1013665"/>
            <a:ext cx="2400214" cy="560377"/>
          </a:xfrm>
          <a:prstGeom prst="rect">
            <a:avLst/>
          </a:prstGeom>
          <a:noFill/>
        </p:spPr>
        <p:txBody>
          <a:bodyPr wrap="square" lIns="91440" tIns="45720" rIns="91440" bIns="45720" rtlCol="0" anchor="b" anchorCtr="0">
            <a:normAutofit/>
          </a:bodyPr>
          <a:p>
            <a:pPr marL="0" marR="0" lvl="0" indent="0" algn="ctr" defTabSz="914400" eaLnBrk="1" fontAlgn="auto" latinLnBrk="0" hangingPunct="1">
              <a:lnSpc>
                <a:spcPct val="120000"/>
              </a:lnSpc>
              <a:spcBef>
                <a:spcPts val="0"/>
              </a:spcBef>
              <a:spcAft>
                <a:spcPts val="0"/>
              </a:spcAft>
              <a:buClrTx/>
              <a:buSzTx/>
              <a:buFontTx/>
              <a:buNone/>
              <a:defRPr/>
            </a:pPr>
            <a:r>
              <a:rPr lang="zh-CN" altLang="en-US" b="1" kern="0" spc="300">
                <a:latin typeface="Arial" panose="020B0604020202020204" pitchFamily="34" charset="0"/>
                <a:ea typeface="微软雅黑" panose="020B0503020204020204" charset="-122"/>
              </a:rPr>
              <a:t>（二）愉悦性</a:t>
            </a:r>
            <a:endParaRPr lang="zh-CN" altLang="en-US" b="1" kern="0" spc="300">
              <a:latin typeface="Arial" panose="020B0604020202020204" pitchFamily="34" charset="0"/>
              <a:ea typeface="微软雅黑" panose="020B0503020204020204" charset="-122"/>
            </a:endParaRPr>
          </a:p>
        </p:txBody>
      </p:sp>
      <p:cxnSp>
        <p:nvCxnSpPr>
          <p:cNvPr id="56" name="直接连接符 55"/>
          <p:cNvCxnSpPr/>
          <p:nvPr>
            <p:custDataLst>
              <p:tags r:id="rId25"/>
            </p:custDataLst>
          </p:nvPr>
        </p:nvCxnSpPr>
        <p:spPr>
          <a:xfrm>
            <a:off x="8996217" y="1632333"/>
            <a:ext cx="2133668" cy="0"/>
          </a:xfrm>
          <a:prstGeom prst="line">
            <a:avLst/>
          </a:prstGeom>
          <a:noFill/>
          <a:ln w="6350" cap="flat" cmpd="sng" algn="ctr">
            <a:solidFill>
              <a:srgbClr val="000000">
                <a:lumMod val="50000"/>
                <a:lumOff val="50000"/>
              </a:srgbClr>
            </a:solidFill>
            <a:prstDash val="solid"/>
            <a:miter lim="800000"/>
          </a:ln>
          <a:effectLst/>
        </p:spPr>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685" y="415925"/>
            <a:ext cx="533844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三、网络商业模式中的主流模式</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6" name="图片 5" descr="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rot="18000000">
            <a:off x="5133975" y="1266825"/>
            <a:ext cx="2857500" cy="2143125"/>
          </a:xfrm>
          <a:prstGeom prst="rect">
            <a:avLst/>
          </a:prstGeom>
        </p:spPr>
      </p:pic>
      <p:pic>
        <p:nvPicPr>
          <p:cNvPr id="7" name="图片 6" descr="1"/>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6202735" y="2324291"/>
            <a:ext cx="2857500" cy="2143125"/>
          </a:xfrm>
          <a:prstGeom prst="rect">
            <a:avLst/>
          </a:prstGeom>
        </p:spPr>
      </p:pic>
      <p:pic>
        <p:nvPicPr>
          <p:cNvPr id="8" name="图片 7" descr="1"/>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rot="3600000">
            <a:off x="5659120" y="3727450"/>
            <a:ext cx="2857500" cy="2143125"/>
          </a:xfrm>
          <a:prstGeom prst="rect">
            <a:avLst/>
          </a:prstGeom>
        </p:spPr>
      </p:pic>
      <p:pic>
        <p:nvPicPr>
          <p:cNvPr id="15" name="图片 14" descr="1"/>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rot="14400000">
            <a:off x="3702685" y="1567180"/>
            <a:ext cx="2857500" cy="2143125"/>
          </a:xfrm>
          <a:prstGeom prst="rect">
            <a:avLst/>
          </a:prstGeom>
        </p:spPr>
      </p:pic>
      <p:pic>
        <p:nvPicPr>
          <p:cNvPr id="22" name="图片 21" descr="1"/>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rot="7200000">
            <a:off x="4241165" y="4041140"/>
            <a:ext cx="2857500" cy="2143125"/>
          </a:xfrm>
          <a:prstGeom prst="rect">
            <a:avLst/>
          </a:prstGeom>
        </p:spPr>
      </p:pic>
      <p:pic>
        <p:nvPicPr>
          <p:cNvPr id="23" name="图片 22" descr="1"/>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rot="10800000">
            <a:off x="3243580" y="2950845"/>
            <a:ext cx="2857500" cy="2143125"/>
          </a:xfrm>
          <a:prstGeom prst="rect">
            <a:avLst/>
          </a:prstGeom>
        </p:spPr>
      </p:pic>
      <p:sp>
        <p:nvSpPr>
          <p:cNvPr id="24" name="文本框 23"/>
          <p:cNvSpPr txBox="1"/>
          <p:nvPr>
            <p:custDataLst>
              <p:tags r:id="rId19"/>
            </p:custDataLst>
          </p:nvPr>
        </p:nvSpPr>
        <p:spPr>
          <a:xfrm>
            <a:off x="9028430" y="3191510"/>
            <a:ext cx="2804160" cy="970280"/>
          </a:xfrm>
          <a:prstGeom prst="rect">
            <a:avLst/>
          </a:prstGeom>
          <a:noFill/>
        </p:spPr>
        <p:txBody>
          <a:bodyPr wrap="square" rtlCol="0" anchor="t">
            <a:noAutofit/>
          </a:bodyPr>
          <a:p>
            <a:pPr>
              <a:lnSpc>
                <a:spcPct val="120000"/>
              </a:lnSpc>
            </a:pPr>
            <a:r>
              <a:rPr lang="zh-CN" altLang="en-US" sz="2000" b="1" dirty="0">
                <a:solidFill>
                  <a:srgbClr val="9FB8CD"/>
                </a:solidFill>
                <a:latin typeface="Arial" panose="020B0604020202020204" pitchFamily="34" charset="0"/>
                <a:ea typeface="微软雅黑" panose="020B0503020204020204" charset="-122"/>
              </a:rPr>
              <a:t>（三）阿里巴巴：带领“穷人”闹革命</a:t>
            </a:r>
            <a:endParaRPr lang="zh-CN" altLang="en-US" sz="2000" b="1" dirty="0">
              <a:solidFill>
                <a:srgbClr val="9FB8CD"/>
              </a:solidFill>
              <a:latin typeface="Arial" panose="020B0604020202020204" pitchFamily="34" charset="0"/>
              <a:ea typeface="微软雅黑" panose="020B0503020204020204" charset="-122"/>
            </a:endParaRPr>
          </a:p>
        </p:txBody>
      </p:sp>
      <p:sp>
        <p:nvSpPr>
          <p:cNvPr id="26" name="文本框 25"/>
          <p:cNvSpPr txBox="1"/>
          <p:nvPr>
            <p:custDataLst>
              <p:tags r:id="rId20"/>
            </p:custDataLst>
          </p:nvPr>
        </p:nvSpPr>
        <p:spPr>
          <a:xfrm>
            <a:off x="8092440" y="1331595"/>
            <a:ext cx="2764790" cy="887095"/>
          </a:xfrm>
          <a:prstGeom prst="rect">
            <a:avLst/>
          </a:prstGeom>
          <a:noFill/>
        </p:spPr>
        <p:txBody>
          <a:bodyPr wrap="square" rtlCol="0" anchor="t"/>
          <a:p>
            <a:pPr algn="l">
              <a:lnSpc>
                <a:spcPct val="120000"/>
              </a:lnSpc>
            </a:pPr>
            <a:r>
              <a:rPr lang="zh-CN" altLang="en-US" sz="2000" b="1">
                <a:solidFill>
                  <a:srgbClr val="727CA3"/>
                </a:solidFill>
                <a:latin typeface="Arial" panose="020B0604020202020204" pitchFamily="34" charset="0"/>
                <a:ea typeface="微软雅黑" panose="020B0503020204020204" charset="-122"/>
              </a:rPr>
              <a:t>（二）百度：培养用户的上网习惯</a:t>
            </a:r>
            <a:endParaRPr lang="zh-CN" altLang="en-US" sz="2000" b="1">
              <a:solidFill>
                <a:srgbClr val="727CA3"/>
              </a:solidFill>
              <a:latin typeface="Arial" panose="020B0604020202020204" pitchFamily="34" charset="0"/>
              <a:ea typeface="微软雅黑" panose="020B0503020204020204" charset="-122"/>
            </a:endParaRPr>
          </a:p>
        </p:txBody>
      </p:sp>
      <p:sp>
        <p:nvSpPr>
          <p:cNvPr id="28" name="文本框 27"/>
          <p:cNvSpPr txBox="1"/>
          <p:nvPr>
            <p:custDataLst>
              <p:tags r:id="rId21"/>
            </p:custDataLst>
          </p:nvPr>
        </p:nvSpPr>
        <p:spPr>
          <a:xfrm>
            <a:off x="8316595" y="5223510"/>
            <a:ext cx="2931160" cy="897255"/>
          </a:xfrm>
          <a:prstGeom prst="rect">
            <a:avLst/>
          </a:prstGeom>
          <a:noFill/>
        </p:spPr>
        <p:txBody>
          <a:bodyPr wrap="square" rtlCol="0" anchor="t"/>
          <a:p>
            <a:pPr algn="l">
              <a:lnSpc>
                <a:spcPct val="120000"/>
              </a:lnSpc>
            </a:pPr>
            <a:r>
              <a:rPr lang="zh-CN" altLang="en-US" sz="2000" b="1" dirty="0">
                <a:solidFill>
                  <a:srgbClr val="D2DA7A"/>
                </a:solidFill>
                <a:latin typeface="Arial" panose="020B0604020202020204" pitchFamily="34" charset="0"/>
                <a:ea typeface="微软雅黑" panose="020B0503020204020204" charset="-122"/>
              </a:rPr>
              <a:t>（四）QQ：企鹅凶猛“聊”得天下</a:t>
            </a:r>
            <a:endParaRPr lang="zh-CN" altLang="en-US" sz="2000" b="1" dirty="0">
              <a:solidFill>
                <a:srgbClr val="D2DA7A"/>
              </a:solidFill>
              <a:latin typeface="Arial" panose="020B0604020202020204" pitchFamily="34" charset="0"/>
              <a:ea typeface="微软雅黑" panose="020B0503020204020204" charset="-122"/>
            </a:endParaRPr>
          </a:p>
        </p:txBody>
      </p:sp>
      <p:sp>
        <p:nvSpPr>
          <p:cNvPr id="30" name="文本框 29"/>
          <p:cNvSpPr txBox="1"/>
          <p:nvPr>
            <p:custDataLst>
              <p:tags r:id="rId22"/>
            </p:custDataLst>
          </p:nvPr>
        </p:nvSpPr>
        <p:spPr>
          <a:xfrm>
            <a:off x="722630" y="5161915"/>
            <a:ext cx="3305175" cy="902335"/>
          </a:xfrm>
          <a:prstGeom prst="rect">
            <a:avLst/>
          </a:prstGeom>
          <a:noFill/>
        </p:spPr>
        <p:txBody>
          <a:bodyPr wrap="square" rtlCol="0" anchor="t"/>
          <a:p>
            <a:pPr algn="l">
              <a:lnSpc>
                <a:spcPct val="120000"/>
              </a:lnSpc>
            </a:pPr>
            <a:r>
              <a:rPr lang="zh-CN" altLang="en-US" sz="2000" b="1" dirty="0">
                <a:solidFill>
                  <a:srgbClr val="FADA7A"/>
                </a:solidFill>
                <a:latin typeface="Arial" panose="020B0604020202020204" pitchFamily="34" charset="0"/>
                <a:ea typeface="微软雅黑" panose="020B0503020204020204" charset="-122"/>
              </a:rPr>
              <a:t>（五）搜房网：抓住热点借势爬坡</a:t>
            </a:r>
            <a:endParaRPr lang="zh-CN" altLang="en-US" sz="2000" b="1" dirty="0">
              <a:solidFill>
                <a:srgbClr val="FADA7A"/>
              </a:solidFill>
              <a:latin typeface="Arial" panose="020B0604020202020204" pitchFamily="34" charset="0"/>
              <a:ea typeface="微软雅黑" panose="020B0503020204020204" charset="-122"/>
            </a:endParaRPr>
          </a:p>
        </p:txBody>
      </p:sp>
      <p:sp>
        <p:nvSpPr>
          <p:cNvPr id="32" name="文本框 31"/>
          <p:cNvSpPr txBox="1"/>
          <p:nvPr>
            <p:custDataLst>
              <p:tags r:id="rId23"/>
            </p:custDataLst>
          </p:nvPr>
        </p:nvSpPr>
        <p:spPr>
          <a:xfrm>
            <a:off x="548640" y="3191510"/>
            <a:ext cx="2540000" cy="842010"/>
          </a:xfrm>
          <a:prstGeom prst="rect">
            <a:avLst/>
          </a:prstGeom>
          <a:noFill/>
        </p:spPr>
        <p:txBody>
          <a:bodyPr wrap="square" rtlCol="0" anchor="t">
            <a:noAutofit/>
          </a:bodyPr>
          <a:p>
            <a:pPr algn="l">
              <a:lnSpc>
                <a:spcPct val="120000"/>
              </a:lnSpc>
            </a:pPr>
            <a:r>
              <a:rPr lang="zh-CN" altLang="en-US" sz="2000" b="1" dirty="0">
                <a:solidFill>
                  <a:srgbClr val="B88472"/>
                </a:solidFill>
                <a:latin typeface="Arial" panose="020B0604020202020204" pitchFamily="34" charset="0"/>
                <a:ea typeface="微软雅黑" panose="020B0503020204020204" charset="-122"/>
              </a:rPr>
              <a:t>（六）博客网：自我空间资源互动</a:t>
            </a:r>
            <a:endParaRPr lang="zh-CN" altLang="en-US" sz="2000" b="1" dirty="0">
              <a:solidFill>
                <a:srgbClr val="B88472"/>
              </a:solidFill>
              <a:latin typeface="Arial" panose="020B0604020202020204" pitchFamily="34" charset="0"/>
              <a:ea typeface="微软雅黑" panose="020B0503020204020204" charset="-122"/>
            </a:endParaRPr>
          </a:p>
        </p:txBody>
      </p:sp>
      <p:sp>
        <p:nvSpPr>
          <p:cNvPr id="34" name="文本框 33"/>
          <p:cNvSpPr txBox="1"/>
          <p:nvPr>
            <p:custDataLst>
              <p:tags r:id="rId24"/>
            </p:custDataLst>
          </p:nvPr>
        </p:nvSpPr>
        <p:spPr>
          <a:xfrm>
            <a:off x="548640" y="1510030"/>
            <a:ext cx="3217545" cy="396240"/>
          </a:xfrm>
          <a:prstGeom prst="rect">
            <a:avLst/>
          </a:prstGeom>
          <a:noFill/>
        </p:spPr>
        <p:txBody>
          <a:bodyPr wrap="square" rtlCol="0" anchor="t"/>
          <a:p>
            <a:pPr algn="l">
              <a:lnSpc>
                <a:spcPct val="120000"/>
              </a:lnSpc>
            </a:pPr>
            <a:r>
              <a:rPr lang="zh-CN" altLang="en-US" sz="2000" b="1" dirty="0">
                <a:solidFill>
                  <a:srgbClr val="8E736A"/>
                </a:solidFill>
                <a:latin typeface="Arial" panose="020B0604020202020204" pitchFamily="34" charset="0"/>
                <a:ea typeface="微软雅黑" panose="020B0503020204020204" charset="-122"/>
              </a:rPr>
              <a:t>（一）网易：我什么都有</a:t>
            </a:r>
            <a:endParaRPr lang="zh-CN" altLang="en-US" sz="2000" b="1" dirty="0">
              <a:solidFill>
                <a:srgbClr val="8E736A"/>
              </a:solidFill>
              <a:latin typeface="Arial" panose="020B0604020202020204" pitchFamily="34" charset="0"/>
              <a:ea typeface="微软雅黑" panose="020B0503020204020204" charset="-122"/>
            </a:endParaRPr>
          </a:p>
        </p:txBody>
      </p:sp>
      <p:pic>
        <p:nvPicPr>
          <p:cNvPr id="36" name="图片 35" descr="17420514"/>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7055485" y="1524000"/>
            <a:ext cx="576000" cy="576000"/>
          </a:xfrm>
          <a:prstGeom prst="rect">
            <a:avLst/>
          </a:prstGeom>
        </p:spPr>
      </p:pic>
      <p:pic>
        <p:nvPicPr>
          <p:cNvPr id="37" name="图片 36" descr="17420522"/>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7922260" y="3586480"/>
            <a:ext cx="576000" cy="576000"/>
          </a:xfrm>
          <a:prstGeom prst="rect">
            <a:avLst/>
          </a:prstGeom>
        </p:spPr>
      </p:pic>
      <p:pic>
        <p:nvPicPr>
          <p:cNvPr id="38" name="图片 37" descr="17420509"/>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6833870" y="5488305"/>
            <a:ext cx="576000" cy="576000"/>
          </a:xfrm>
          <a:prstGeom prst="rect">
            <a:avLst/>
          </a:prstGeom>
        </p:spPr>
      </p:pic>
      <p:pic>
        <p:nvPicPr>
          <p:cNvPr id="39" name="图片 38" descr="17420506"/>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4547870" y="5294630"/>
            <a:ext cx="576000" cy="576000"/>
          </a:xfrm>
          <a:prstGeom prst="rect">
            <a:avLst/>
          </a:prstGeom>
        </p:spPr>
      </p:pic>
      <p:pic>
        <p:nvPicPr>
          <p:cNvPr id="40" name="图片 39" descr="17420507"/>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3661410" y="3191510"/>
            <a:ext cx="576000" cy="576000"/>
          </a:xfrm>
          <a:prstGeom prst="rect">
            <a:avLst/>
          </a:prstGeom>
        </p:spPr>
      </p:pic>
      <p:pic>
        <p:nvPicPr>
          <p:cNvPr id="41" name="图片 40" descr="17420511"/>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4843780" y="1419860"/>
            <a:ext cx="576000" cy="5760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244915" y="3694738"/>
            <a:ext cx="4445218"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5" name="文本框 7"/>
          <p:cNvSpPr txBox="1"/>
          <p:nvPr/>
        </p:nvSpPr>
        <p:spPr>
          <a:xfrm>
            <a:off x="7815217" y="3109963"/>
            <a:ext cx="1803251"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solidFill>
                  <a:srgbClr val="006699"/>
                </a:solidFill>
                <a:cs typeface="+mn-ea"/>
                <a:sym typeface="+mn-lt"/>
              </a:rPr>
              <a:t>PART 03</a:t>
            </a:r>
            <a:endParaRPr lang="zh-CN" altLang="en-US" sz="3200" dirty="0">
              <a:solidFill>
                <a:srgbClr val="006699"/>
              </a:solidFill>
              <a:cs typeface="+mn-ea"/>
              <a:sym typeface="+mn-lt"/>
            </a:endParaRPr>
          </a:p>
        </p:txBody>
      </p:sp>
      <p:sp>
        <p:nvSpPr>
          <p:cNvPr id="6" name="文本框 11"/>
          <p:cNvSpPr txBox="1"/>
          <p:nvPr/>
        </p:nvSpPr>
        <p:spPr>
          <a:xfrm>
            <a:off x="9550400" y="3113405"/>
            <a:ext cx="2640965"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006699"/>
                </a:solidFill>
                <a:cs typeface="+mn-ea"/>
                <a:sym typeface="+mn-lt"/>
              </a:rPr>
              <a:t>大学生创新创业与互联网的紧密结合</a:t>
            </a:r>
            <a:endParaRPr lang="zh-CN" altLang="en-US" sz="3200" dirty="0">
              <a:solidFill>
                <a:srgbClr val="006699"/>
              </a:solidFill>
              <a:cs typeface="+mn-ea"/>
              <a:sym typeface="+mn-lt"/>
            </a:endParaRPr>
          </a:p>
        </p:txBody>
      </p:sp>
      <p:sp>
        <p:nvSpPr>
          <p:cNvPr id="7" name="平行四边形 6"/>
          <p:cNvSpPr/>
          <p:nvPr/>
        </p:nvSpPr>
        <p:spPr>
          <a:xfrm>
            <a:off x="6470433" y="3164688"/>
            <a:ext cx="1216152" cy="533400"/>
          </a:xfrm>
          <a:prstGeom prst="parallelogram">
            <a:avLst/>
          </a:prstGeom>
          <a:solidFill>
            <a:srgbClr val="006699"/>
          </a:solid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pic>
        <p:nvPicPr>
          <p:cNvPr id="9" name="图片 8"/>
          <p:cNvPicPr>
            <a:picLocks noChangeAspect="1"/>
          </p:cNvPicPr>
          <p:nvPr/>
        </p:nvPicPr>
        <p:blipFill>
          <a:blip r:embed="rId1"/>
          <a:stretch>
            <a:fillRect/>
          </a:stretch>
        </p:blipFill>
        <p:spPr>
          <a:xfrm>
            <a:off x="0" y="1603147"/>
            <a:ext cx="6096528" cy="3627434"/>
          </a:xfrm>
          <a:prstGeom prst="parallelogram">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一、互联网创业的模式</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5" name="矩形 14"/>
          <p:cNvSpPr/>
          <p:nvPr>
            <p:custDataLst>
              <p:tags r:id="rId1"/>
            </p:custDataLst>
          </p:nvPr>
        </p:nvSpPr>
        <p:spPr>
          <a:xfrm>
            <a:off x="706755" y="1666875"/>
            <a:ext cx="726440" cy="70802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16" name="矩形 15"/>
          <p:cNvSpPr/>
          <p:nvPr>
            <p:custDataLst>
              <p:tags r:id="rId2"/>
            </p:custDataLst>
          </p:nvPr>
        </p:nvSpPr>
        <p:spPr>
          <a:xfrm>
            <a:off x="1433195" y="1666875"/>
            <a:ext cx="965200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17" name="文本框 16"/>
          <p:cNvSpPr txBox="1"/>
          <p:nvPr>
            <p:custDataLst>
              <p:tags r:id="rId3"/>
            </p:custDataLst>
          </p:nvPr>
        </p:nvSpPr>
        <p:spPr>
          <a:xfrm>
            <a:off x="1725930" y="1519555"/>
            <a:ext cx="9069705" cy="85598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fontAlgn="auto">
              <a:lnSpc>
                <a:spcPct val="120000"/>
              </a:lnSpc>
            </a:pPr>
            <a:r>
              <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（一）实物商品的商业模式</a:t>
            </a:r>
            <a:endPar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a:p>
            <a:pPr fontAlgn="auto">
              <a:lnSpc>
                <a:spcPct val="120000"/>
              </a:lnSpc>
            </a:pPr>
            <a:r>
              <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如果你的产品是某种物品，受众可以直接持有和使用这个物品，也就是通常意义上的商品/货物，那么你的商业模式就很简单。</a:t>
            </a:r>
            <a:endPar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8" name="矩形 17"/>
          <p:cNvSpPr/>
          <p:nvPr>
            <p:custDataLst>
              <p:tags r:id="rId4"/>
            </p:custDataLst>
          </p:nvPr>
        </p:nvSpPr>
        <p:spPr>
          <a:xfrm>
            <a:off x="706755" y="2539365"/>
            <a:ext cx="726440" cy="70802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19" name="矩形 18"/>
          <p:cNvSpPr/>
          <p:nvPr>
            <p:custDataLst>
              <p:tags r:id="rId5"/>
            </p:custDataLst>
          </p:nvPr>
        </p:nvSpPr>
        <p:spPr>
          <a:xfrm>
            <a:off x="1433195" y="2540000"/>
            <a:ext cx="965200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20" name="文本框 19"/>
          <p:cNvSpPr txBox="1"/>
          <p:nvPr>
            <p:custDataLst>
              <p:tags r:id="rId6"/>
            </p:custDataLst>
          </p:nvPr>
        </p:nvSpPr>
        <p:spPr>
          <a:xfrm>
            <a:off x="1725930" y="2640330"/>
            <a:ext cx="9069705" cy="5080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fontAlgn="auto">
              <a:lnSpc>
                <a:spcPct val="120000"/>
              </a:lnSpc>
            </a:pPr>
            <a:r>
              <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（二）广告</a:t>
            </a:r>
            <a:endPar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a:p>
            <a:pPr fontAlgn="auto">
              <a:lnSpc>
                <a:spcPct val="120000"/>
              </a:lnSpc>
            </a:pPr>
            <a:r>
              <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自从谷歌开始在搜索结果旁边放广告以来，广告已经成了互联网行业默认的首选变现方式。</a:t>
            </a:r>
            <a:endPar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1" name="矩形 20"/>
          <p:cNvSpPr/>
          <p:nvPr>
            <p:custDataLst>
              <p:tags r:id="rId7"/>
            </p:custDataLst>
          </p:nvPr>
        </p:nvSpPr>
        <p:spPr>
          <a:xfrm>
            <a:off x="706755" y="3412490"/>
            <a:ext cx="726440" cy="708025"/>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22" name="矩形 21"/>
          <p:cNvSpPr/>
          <p:nvPr>
            <p:custDataLst>
              <p:tags r:id="rId8"/>
            </p:custDataLst>
          </p:nvPr>
        </p:nvSpPr>
        <p:spPr>
          <a:xfrm>
            <a:off x="1433195" y="3412490"/>
            <a:ext cx="965200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23" name="文本框 22"/>
          <p:cNvSpPr txBox="1"/>
          <p:nvPr>
            <p:custDataLst>
              <p:tags r:id="rId9"/>
            </p:custDataLst>
          </p:nvPr>
        </p:nvSpPr>
        <p:spPr>
          <a:xfrm>
            <a:off x="1725930" y="3512820"/>
            <a:ext cx="9069705" cy="5080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fontAlgn="auto">
              <a:lnSpc>
                <a:spcPct val="120000"/>
              </a:lnSpc>
            </a:pPr>
            <a:r>
              <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（三）交易平台模式</a:t>
            </a:r>
            <a:endPar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a:p>
            <a:pPr fontAlgn="auto">
              <a:lnSpc>
                <a:spcPct val="120000"/>
              </a:lnSpc>
            </a:pPr>
            <a:r>
              <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（1）实物交易平台（2）服务交易平台（3）沉淀资金模式</a:t>
            </a:r>
            <a:endPar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4" name="矩形 23"/>
          <p:cNvSpPr/>
          <p:nvPr>
            <p:custDataLst>
              <p:tags r:id="rId10"/>
            </p:custDataLst>
          </p:nvPr>
        </p:nvSpPr>
        <p:spPr>
          <a:xfrm>
            <a:off x="706755" y="4285615"/>
            <a:ext cx="726440" cy="70802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25" name="矩形 24"/>
          <p:cNvSpPr/>
          <p:nvPr>
            <p:custDataLst>
              <p:tags r:id="rId11"/>
            </p:custDataLst>
          </p:nvPr>
        </p:nvSpPr>
        <p:spPr>
          <a:xfrm>
            <a:off x="1433195" y="4285615"/>
            <a:ext cx="965200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26" name="文本框 25"/>
          <p:cNvSpPr txBox="1"/>
          <p:nvPr>
            <p:custDataLst>
              <p:tags r:id="rId12"/>
            </p:custDataLst>
          </p:nvPr>
        </p:nvSpPr>
        <p:spPr>
          <a:xfrm>
            <a:off x="1725930" y="4385945"/>
            <a:ext cx="9613900" cy="5080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fontAlgn="auto">
              <a:lnSpc>
                <a:spcPct val="120000"/>
              </a:lnSpc>
            </a:pPr>
            <a:r>
              <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（四）直接向用户收费</a:t>
            </a:r>
            <a:endPar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a:p>
            <a:pPr fontAlgn="auto">
              <a:lnSpc>
                <a:spcPct val="120000"/>
              </a:lnSpc>
            </a:pPr>
            <a:r>
              <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除了广告，另外一大类商业模式就是直接向用户收费。当然，如果前期就收费，很可能会吓跑用户。</a:t>
            </a:r>
            <a:endPar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7" name="矩形 26"/>
          <p:cNvSpPr/>
          <p:nvPr>
            <p:custDataLst>
              <p:tags r:id="rId13"/>
            </p:custDataLst>
          </p:nvPr>
        </p:nvSpPr>
        <p:spPr>
          <a:xfrm>
            <a:off x="706755" y="5158105"/>
            <a:ext cx="726440" cy="70802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28" name="矩形 27"/>
          <p:cNvSpPr/>
          <p:nvPr>
            <p:custDataLst>
              <p:tags r:id="rId14"/>
            </p:custDataLst>
          </p:nvPr>
        </p:nvSpPr>
        <p:spPr>
          <a:xfrm>
            <a:off x="1433195" y="5158740"/>
            <a:ext cx="965200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29" name="文本框 28"/>
          <p:cNvSpPr txBox="1"/>
          <p:nvPr>
            <p:custDataLst>
              <p:tags r:id="rId15"/>
            </p:custDataLst>
          </p:nvPr>
        </p:nvSpPr>
        <p:spPr>
          <a:xfrm>
            <a:off x="1725930" y="5158740"/>
            <a:ext cx="9069705" cy="890905"/>
          </a:xfrm>
          <a:prstGeom prst="rect">
            <a:avLst/>
          </a:prstGeom>
        </p:spPr>
        <p:txBody>
          <a:bodyPr wrap="square" lIns="90000" tIns="46800" rIns="90000" bIns="46800" anchor="ctr" anchorCtr="0"/>
          <a:lstStyle>
            <a:defPPr>
              <a:defRPr lang="zh-CN"/>
            </a:defPPr>
            <a:lvl1pPr>
              <a:defRPr sz="1400">
                <a:solidFill>
                  <a:prstClr val="white"/>
                </a:solidFill>
              </a:defRPr>
            </a:lvl1pPr>
          </a:lstStyle>
          <a:p>
            <a:pPr fontAlgn="auto">
              <a:lnSpc>
                <a:spcPct val="120000"/>
              </a:lnSpc>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（五）免费增值模式</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a:p>
            <a:pPr fontAlgn="auto">
              <a:lnSpc>
                <a:spcPct val="120000"/>
              </a:lnSpc>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免费增值商业模式就是让一部分用户免费使用产品，而另外一部分用户购买增值服务，通过付费增值服务赚回成本和利润。</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30" name="文本框 29"/>
          <p:cNvSpPr txBox="1"/>
          <p:nvPr>
            <p:custDataLst>
              <p:tags r:id="rId16"/>
            </p:custDataLst>
          </p:nvPr>
        </p:nvSpPr>
        <p:spPr>
          <a:xfrm>
            <a:off x="852805" y="3474720"/>
            <a:ext cx="433705" cy="583565"/>
          </a:xfrm>
          <a:prstGeom prst="rect">
            <a:avLst/>
          </a:prstGeom>
          <a:noFill/>
        </p:spPr>
        <p:txBody>
          <a:bodyPr wrap="none" rtlCol="0">
            <a:normAutofit fontScale="90000"/>
          </a:bodyPr>
          <a:lstStyle/>
          <a:p>
            <a:r>
              <a:rPr lang="en-US" altLang="zh-CN" sz="3200" b="1">
                <a:solidFill>
                  <a:srgbClr val="FFFFFF"/>
                </a:solidFill>
                <a:latin typeface="微软雅黑" panose="020B0503020204020204" charset="-122"/>
                <a:ea typeface="微软雅黑" panose="020B0503020204020204" charset="-122"/>
              </a:rPr>
              <a:t>3</a:t>
            </a:r>
            <a:endParaRPr lang="en-US" altLang="zh-CN" sz="3200" b="1">
              <a:solidFill>
                <a:srgbClr val="FFFFFF"/>
              </a:solidFill>
              <a:latin typeface="微软雅黑" panose="020B0503020204020204" charset="-122"/>
              <a:ea typeface="微软雅黑" panose="020B0503020204020204" charset="-122"/>
            </a:endParaRPr>
          </a:p>
        </p:txBody>
      </p:sp>
      <p:sp>
        <p:nvSpPr>
          <p:cNvPr id="31" name="文本框 30"/>
          <p:cNvSpPr txBox="1"/>
          <p:nvPr>
            <p:custDataLst>
              <p:tags r:id="rId17"/>
            </p:custDataLst>
          </p:nvPr>
        </p:nvSpPr>
        <p:spPr>
          <a:xfrm>
            <a:off x="852805" y="2602865"/>
            <a:ext cx="433705" cy="583565"/>
          </a:xfrm>
          <a:prstGeom prst="rect">
            <a:avLst/>
          </a:prstGeom>
          <a:noFill/>
        </p:spPr>
        <p:txBody>
          <a:bodyPr wrap="none" rtlCol="0">
            <a:normAutofit fontScale="90000"/>
          </a:bodyPr>
          <a:lstStyle/>
          <a:p>
            <a:r>
              <a:rPr lang="en-US" altLang="zh-CN" sz="3200" b="1">
                <a:solidFill>
                  <a:srgbClr val="FFFFFF"/>
                </a:solidFill>
                <a:latin typeface="微软雅黑" panose="020B0503020204020204" charset="-122"/>
                <a:ea typeface="微软雅黑" panose="020B0503020204020204" charset="-122"/>
              </a:rPr>
              <a:t>2</a:t>
            </a:r>
            <a:endParaRPr lang="en-US" altLang="zh-CN" sz="3200" b="1">
              <a:solidFill>
                <a:srgbClr val="FFFFFF"/>
              </a:solidFill>
              <a:latin typeface="微软雅黑" panose="020B0503020204020204" charset="-122"/>
              <a:ea typeface="微软雅黑" panose="020B0503020204020204" charset="-122"/>
            </a:endParaRPr>
          </a:p>
        </p:txBody>
      </p:sp>
      <p:sp>
        <p:nvSpPr>
          <p:cNvPr id="32" name="文本框 31"/>
          <p:cNvSpPr txBox="1"/>
          <p:nvPr>
            <p:custDataLst>
              <p:tags r:id="rId18"/>
            </p:custDataLst>
          </p:nvPr>
        </p:nvSpPr>
        <p:spPr>
          <a:xfrm>
            <a:off x="852805" y="1729740"/>
            <a:ext cx="433705" cy="583565"/>
          </a:xfrm>
          <a:prstGeom prst="rect">
            <a:avLst/>
          </a:prstGeom>
          <a:noFill/>
        </p:spPr>
        <p:txBody>
          <a:bodyPr wrap="none" rtlCol="0">
            <a:normAutofit fontScale="90000"/>
          </a:bodyPr>
          <a:lstStyle/>
          <a:p>
            <a:r>
              <a:rPr lang="en-US" altLang="zh-CN" sz="3200" b="1">
                <a:solidFill>
                  <a:srgbClr val="FFFFFF"/>
                </a:solidFill>
                <a:latin typeface="微软雅黑" panose="020B0503020204020204" charset="-122"/>
                <a:ea typeface="微软雅黑" panose="020B0503020204020204" charset="-122"/>
              </a:rPr>
              <a:t>1</a:t>
            </a:r>
            <a:endParaRPr lang="en-US" altLang="zh-CN" sz="3200" b="1">
              <a:solidFill>
                <a:srgbClr val="FFFFFF"/>
              </a:solidFill>
              <a:latin typeface="微软雅黑" panose="020B0503020204020204" charset="-122"/>
              <a:ea typeface="微软雅黑" panose="020B0503020204020204" charset="-122"/>
            </a:endParaRPr>
          </a:p>
        </p:txBody>
      </p:sp>
      <p:sp>
        <p:nvSpPr>
          <p:cNvPr id="37" name="文本框 36"/>
          <p:cNvSpPr txBox="1"/>
          <p:nvPr>
            <p:custDataLst>
              <p:tags r:id="rId19"/>
            </p:custDataLst>
          </p:nvPr>
        </p:nvSpPr>
        <p:spPr>
          <a:xfrm>
            <a:off x="852805" y="4347845"/>
            <a:ext cx="433705" cy="583565"/>
          </a:xfrm>
          <a:prstGeom prst="rect">
            <a:avLst/>
          </a:prstGeom>
          <a:noFill/>
        </p:spPr>
        <p:txBody>
          <a:bodyPr wrap="none" rtlCol="0">
            <a:normAutofit fontScale="90000"/>
          </a:bodyPr>
          <a:lstStyle/>
          <a:p>
            <a:r>
              <a:rPr lang="en-US" altLang="zh-CN" sz="3200" b="1">
                <a:solidFill>
                  <a:srgbClr val="FFFFFF"/>
                </a:solidFill>
                <a:latin typeface="微软雅黑" panose="020B0503020204020204" charset="-122"/>
                <a:ea typeface="微软雅黑" panose="020B0503020204020204" charset="-122"/>
              </a:rPr>
              <a:t>4</a:t>
            </a:r>
            <a:endParaRPr lang="en-US" altLang="zh-CN" sz="3200" b="1">
              <a:solidFill>
                <a:srgbClr val="FFFFFF"/>
              </a:solidFill>
              <a:latin typeface="微软雅黑" panose="020B0503020204020204" charset="-122"/>
              <a:ea typeface="微软雅黑" panose="020B0503020204020204" charset="-122"/>
            </a:endParaRPr>
          </a:p>
        </p:txBody>
      </p:sp>
      <p:sp>
        <p:nvSpPr>
          <p:cNvPr id="47" name="文本框 46"/>
          <p:cNvSpPr txBox="1"/>
          <p:nvPr>
            <p:custDataLst>
              <p:tags r:id="rId20"/>
            </p:custDataLst>
          </p:nvPr>
        </p:nvSpPr>
        <p:spPr>
          <a:xfrm>
            <a:off x="853440" y="5220335"/>
            <a:ext cx="433705" cy="583565"/>
          </a:xfrm>
          <a:prstGeom prst="rect">
            <a:avLst/>
          </a:prstGeom>
          <a:noFill/>
        </p:spPr>
        <p:txBody>
          <a:bodyPr wrap="none" rtlCol="0">
            <a:normAutofit fontScale="90000"/>
          </a:bodyPr>
          <a:lstStyle/>
          <a:p>
            <a:r>
              <a:rPr lang="en-US" altLang="zh-CN" sz="3200" b="1">
                <a:solidFill>
                  <a:srgbClr val="FFFFFF"/>
                </a:solidFill>
                <a:latin typeface="微软雅黑" panose="020B0503020204020204" charset="-122"/>
                <a:ea typeface="微软雅黑" panose="020B0503020204020204" charset="-122"/>
              </a:rPr>
              <a:t>5</a:t>
            </a:r>
            <a:endParaRPr lang="en-US" altLang="zh-CN" sz="3200" b="1">
              <a:solidFill>
                <a:srgbClr val="FFFFFF"/>
              </a:solidFill>
              <a:latin typeface="微软雅黑" panose="020B0503020204020204" charset="-122"/>
              <a:ea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二、网络创业模式的特征</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 name="组合 10"/>
          <p:cNvGrpSpPr/>
          <p:nvPr>
            <p:custDataLst>
              <p:tags r:id="rId1"/>
            </p:custDataLst>
          </p:nvPr>
        </p:nvGrpSpPr>
        <p:grpSpPr>
          <a:xfrm>
            <a:off x="3841452" y="1708944"/>
            <a:ext cx="4509096" cy="4509096"/>
            <a:chOff x="4285417" y="2080445"/>
            <a:chExt cx="3621166" cy="3621166"/>
          </a:xfrm>
        </p:grpSpPr>
        <p:sp>
          <p:nvSpPr>
            <p:cNvPr id="12" name="任意多边形 11"/>
            <p:cNvSpPr/>
            <p:nvPr>
              <p:custDataLst>
                <p:tags r:id="rId2"/>
              </p:custDataLst>
            </p:nvPr>
          </p:nvSpPr>
          <p:spPr>
            <a:xfrm rot="5400000">
              <a:off x="6035714" y="2418820"/>
              <a:ext cx="1810859" cy="1930878"/>
            </a:xfrm>
            <a:custGeom>
              <a:avLst/>
              <a:gdLst>
                <a:gd name="connsiteX0" fmla="*/ 0 w 1810859"/>
                <a:gd name="connsiteY0" fmla="*/ 965439 h 1930878"/>
                <a:gd name="connsiteX1" fmla="*/ 965439 w 1810859"/>
                <a:gd name="connsiteY1" fmla="*/ 0 h 1930878"/>
                <a:gd name="connsiteX2" fmla="*/ 1765996 w 1810859"/>
                <a:gd name="connsiteY2" fmla="*/ 425653 h 1930878"/>
                <a:gd name="connsiteX3" fmla="*/ 1810859 w 1810859"/>
                <a:gd name="connsiteY3" fmla="*/ 508307 h 1930878"/>
                <a:gd name="connsiteX4" fmla="*/ 1797158 w 1810859"/>
                <a:gd name="connsiteY4" fmla="*/ 514908 h 1930878"/>
                <a:gd name="connsiteX5" fmla="*/ 1291904 w 1810859"/>
                <a:gd name="connsiteY5" fmla="*/ 1363823 h 1930878"/>
                <a:gd name="connsiteX6" fmla="*/ 1367773 w 1810859"/>
                <a:gd name="connsiteY6" fmla="*/ 1739616 h 1930878"/>
                <a:gd name="connsiteX7" fmla="*/ 1411923 w 1810859"/>
                <a:gd name="connsiteY7" fmla="*/ 1820955 h 1930878"/>
                <a:gd name="connsiteX8" fmla="*/ 1341232 w 1810859"/>
                <a:gd name="connsiteY8" fmla="*/ 1855009 h 1930878"/>
                <a:gd name="connsiteX9" fmla="*/ 965439 w 1810859"/>
                <a:gd name="connsiteY9" fmla="*/ 1930878 h 1930878"/>
                <a:gd name="connsiteX10" fmla="*/ 0 w 1810859"/>
                <a:gd name="connsiteY10" fmla="*/ 965439 h 193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10859" h="1930878">
                  <a:moveTo>
                    <a:pt x="0" y="965439"/>
                  </a:moveTo>
                  <a:cubicBezTo>
                    <a:pt x="0" y="432242"/>
                    <a:pt x="432242" y="0"/>
                    <a:pt x="965439" y="0"/>
                  </a:cubicBezTo>
                  <a:cubicBezTo>
                    <a:pt x="1298687" y="0"/>
                    <a:pt x="1592500" y="168845"/>
                    <a:pt x="1765996" y="425653"/>
                  </a:cubicBezTo>
                  <a:lnTo>
                    <a:pt x="1810859" y="508307"/>
                  </a:lnTo>
                  <a:lnTo>
                    <a:pt x="1797158" y="514908"/>
                  </a:lnTo>
                  <a:cubicBezTo>
                    <a:pt x="1496206" y="678394"/>
                    <a:pt x="1291904" y="997250"/>
                    <a:pt x="1291904" y="1363823"/>
                  </a:cubicBezTo>
                  <a:cubicBezTo>
                    <a:pt x="1291904" y="1497122"/>
                    <a:pt x="1318919" y="1624112"/>
                    <a:pt x="1367773" y="1739616"/>
                  </a:cubicBezTo>
                  <a:lnTo>
                    <a:pt x="1411923" y="1820955"/>
                  </a:lnTo>
                  <a:lnTo>
                    <a:pt x="1341232" y="1855009"/>
                  </a:lnTo>
                  <a:cubicBezTo>
                    <a:pt x="1225728" y="1903863"/>
                    <a:pt x="1098738" y="1930878"/>
                    <a:pt x="965439" y="1930878"/>
                  </a:cubicBezTo>
                  <a:cubicBezTo>
                    <a:pt x="432242" y="1930878"/>
                    <a:pt x="0" y="1498636"/>
                    <a:pt x="0" y="965439"/>
                  </a:cubicBezTo>
                  <a:close/>
                </a:path>
              </a:pathLst>
            </a:custGeom>
            <a:solidFill>
              <a:srgbClr val="6AB9D4"/>
            </a:solidFill>
            <a:ln w="28575">
              <a:solidFill>
                <a:sysClr val="window" lastClr="FFFFFF"/>
              </a:solidFill>
              <a:prstDash val="solid"/>
            </a:ln>
          </p:spPr>
          <p:style>
            <a:lnRef idx="2">
              <a:srgbClr val="FFDA62">
                <a:shade val="50000"/>
              </a:srgbClr>
            </a:lnRef>
            <a:fillRef idx="1">
              <a:srgbClr val="FFDA62"/>
            </a:fillRef>
            <a:effectRef idx="0">
              <a:srgbClr val="FFDA62"/>
            </a:effectRef>
            <a:fontRef idx="minor">
              <a:sysClr val="window" lastClr="FFFFFF"/>
            </a:fontRef>
          </p:style>
          <p:txBody>
            <a:bodyPr rtlCol="0" anchor="ctr"/>
            <a:lstStyle/>
            <a:p>
              <a:pPr algn="ctr"/>
              <a:endParaRPr lang="zh-CN" altLang="en-US"/>
            </a:p>
          </p:txBody>
        </p:sp>
        <p:sp>
          <p:nvSpPr>
            <p:cNvPr id="13" name="任意多边形 12"/>
            <p:cNvSpPr/>
            <p:nvPr>
              <p:custDataLst>
                <p:tags r:id="rId3"/>
              </p:custDataLst>
            </p:nvPr>
          </p:nvSpPr>
          <p:spPr>
            <a:xfrm>
              <a:off x="5697340" y="3770733"/>
              <a:ext cx="1810858" cy="1930878"/>
            </a:xfrm>
            <a:custGeom>
              <a:avLst/>
              <a:gdLst>
                <a:gd name="connsiteX0" fmla="*/ 845419 w 1810858"/>
                <a:gd name="connsiteY0" fmla="*/ 0 h 1930878"/>
                <a:gd name="connsiteX1" fmla="*/ 1810858 w 1810858"/>
                <a:gd name="connsiteY1" fmla="*/ 965439 h 1930878"/>
                <a:gd name="connsiteX2" fmla="*/ 845419 w 1810858"/>
                <a:gd name="connsiteY2" fmla="*/ 1930878 h 1930878"/>
                <a:gd name="connsiteX3" fmla="*/ 44862 w 1810858"/>
                <a:gd name="connsiteY3" fmla="*/ 1505225 h 1930878"/>
                <a:gd name="connsiteX4" fmla="*/ 0 w 1810858"/>
                <a:gd name="connsiteY4" fmla="*/ 1422572 h 1930878"/>
                <a:gd name="connsiteX5" fmla="*/ 13701 w 1810858"/>
                <a:gd name="connsiteY5" fmla="*/ 1415972 h 1930878"/>
                <a:gd name="connsiteX6" fmla="*/ 518954 w 1810858"/>
                <a:gd name="connsiteY6" fmla="*/ 567056 h 1930878"/>
                <a:gd name="connsiteX7" fmla="*/ 443085 w 1810858"/>
                <a:gd name="connsiteY7" fmla="*/ 191264 h 1930878"/>
                <a:gd name="connsiteX8" fmla="*/ 398935 w 1810858"/>
                <a:gd name="connsiteY8" fmla="*/ 109923 h 1930878"/>
                <a:gd name="connsiteX9" fmla="*/ 469627 w 1810858"/>
                <a:gd name="connsiteY9" fmla="*/ 75869 h 1930878"/>
                <a:gd name="connsiteX10" fmla="*/ 845419 w 1810858"/>
                <a:gd name="connsiteY10" fmla="*/ 0 h 193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10858" h="1930878">
                  <a:moveTo>
                    <a:pt x="845419" y="0"/>
                  </a:moveTo>
                  <a:cubicBezTo>
                    <a:pt x="1378616" y="0"/>
                    <a:pt x="1810858" y="432242"/>
                    <a:pt x="1810858" y="965439"/>
                  </a:cubicBezTo>
                  <a:cubicBezTo>
                    <a:pt x="1810858" y="1498636"/>
                    <a:pt x="1378616" y="1930878"/>
                    <a:pt x="845419" y="1930878"/>
                  </a:cubicBezTo>
                  <a:cubicBezTo>
                    <a:pt x="512171" y="1930878"/>
                    <a:pt x="218359" y="1762034"/>
                    <a:pt x="44862" y="1505225"/>
                  </a:cubicBezTo>
                  <a:lnTo>
                    <a:pt x="0" y="1422572"/>
                  </a:lnTo>
                  <a:lnTo>
                    <a:pt x="13701" y="1415972"/>
                  </a:lnTo>
                  <a:cubicBezTo>
                    <a:pt x="314652" y="1252485"/>
                    <a:pt x="518954" y="933629"/>
                    <a:pt x="518954" y="567056"/>
                  </a:cubicBezTo>
                  <a:cubicBezTo>
                    <a:pt x="518954" y="433757"/>
                    <a:pt x="491939" y="306767"/>
                    <a:pt x="443085" y="191264"/>
                  </a:cubicBezTo>
                  <a:lnTo>
                    <a:pt x="398935" y="109923"/>
                  </a:lnTo>
                  <a:lnTo>
                    <a:pt x="469627" y="75869"/>
                  </a:lnTo>
                  <a:cubicBezTo>
                    <a:pt x="585130" y="27015"/>
                    <a:pt x="712120" y="0"/>
                    <a:pt x="845419" y="0"/>
                  </a:cubicBezTo>
                  <a:close/>
                </a:path>
              </a:pathLst>
            </a:custGeom>
            <a:solidFill>
              <a:srgbClr val="EB673C"/>
            </a:solidFill>
            <a:ln w="28575">
              <a:solidFill>
                <a:sysClr val="window" lastClr="FFFFFF"/>
              </a:solidFill>
              <a:prstDash val="solid"/>
            </a:ln>
          </p:spPr>
          <p:style>
            <a:lnRef idx="2">
              <a:srgbClr val="FFDA62">
                <a:shade val="50000"/>
              </a:srgbClr>
            </a:lnRef>
            <a:fillRef idx="1">
              <a:srgbClr val="FFDA62"/>
            </a:fillRef>
            <a:effectRef idx="0">
              <a:srgbClr val="FFDA62"/>
            </a:effectRef>
            <a:fontRef idx="minor">
              <a:sysClr val="window" lastClr="FFFFFF"/>
            </a:fontRef>
          </p:style>
          <p:txBody>
            <a:bodyPr rtlCol="0" anchor="ctr"/>
            <a:lstStyle/>
            <a:p>
              <a:pPr algn="ctr"/>
              <a:endParaRPr lang="zh-CN" altLang="en-US"/>
            </a:p>
          </p:txBody>
        </p:sp>
        <p:sp>
          <p:nvSpPr>
            <p:cNvPr id="14" name="任意多边形 13"/>
            <p:cNvSpPr/>
            <p:nvPr>
              <p:custDataLst>
                <p:tags r:id="rId4"/>
              </p:custDataLst>
            </p:nvPr>
          </p:nvSpPr>
          <p:spPr>
            <a:xfrm rot="5400000">
              <a:off x="4345426" y="3432360"/>
              <a:ext cx="1810859" cy="1930878"/>
            </a:xfrm>
            <a:custGeom>
              <a:avLst/>
              <a:gdLst>
                <a:gd name="connsiteX0" fmla="*/ 0 w 1810859"/>
                <a:gd name="connsiteY0" fmla="*/ 1422572 h 1930878"/>
                <a:gd name="connsiteX1" fmla="*/ 13701 w 1810859"/>
                <a:gd name="connsiteY1" fmla="*/ 1415972 h 1930878"/>
                <a:gd name="connsiteX2" fmla="*/ 518954 w 1810859"/>
                <a:gd name="connsiteY2" fmla="*/ 567056 h 1930878"/>
                <a:gd name="connsiteX3" fmla="*/ 443085 w 1810859"/>
                <a:gd name="connsiteY3" fmla="*/ 191263 h 1930878"/>
                <a:gd name="connsiteX4" fmla="*/ 409031 w 1810859"/>
                <a:gd name="connsiteY4" fmla="*/ 120571 h 1930878"/>
                <a:gd name="connsiteX5" fmla="*/ 327691 w 1810859"/>
                <a:gd name="connsiteY5" fmla="*/ 164721 h 1930878"/>
                <a:gd name="connsiteX6" fmla="*/ 288399 w 1810859"/>
                <a:gd name="connsiteY6" fmla="*/ 179102 h 1930878"/>
                <a:gd name="connsiteX7" fmla="*/ 305634 w 1810859"/>
                <a:gd name="connsiteY7" fmla="*/ 164882 h 1930878"/>
                <a:gd name="connsiteX8" fmla="*/ 845420 w 1810859"/>
                <a:gd name="connsiteY8" fmla="*/ 0 h 1930878"/>
                <a:gd name="connsiteX9" fmla="*/ 1810859 w 1810859"/>
                <a:gd name="connsiteY9" fmla="*/ 965439 h 1930878"/>
                <a:gd name="connsiteX10" fmla="*/ 845420 w 1810859"/>
                <a:gd name="connsiteY10" fmla="*/ 1930878 h 1930878"/>
                <a:gd name="connsiteX11" fmla="*/ 44863 w 1810859"/>
                <a:gd name="connsiteY11" fmla="*/ 1505225 h 193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0859" h="1930878">
                  <a:moveTo>
                    <a:pt x="0" y="1422572"/>
                  </a:moveTo>
                  <a:lnTo>
                    <a:pt x="13701" y="1415972"/>
                  </a:lnTo>
                  <a:cubicBezTo>
                    <a:pt x="314652" y="1252485"/>
                    <a:pt x="518954" y="933629"/>
                    <a:pt x="518954" y="567056"/>
                  </a:cubicBezTo>
                  <a:cubicBezTo>
                    <a:pt x="518954" y="433756"/>
                    <a:pt x="491939" y="306767"/>
                    <a:pt x="443085" y="191263"/>
                  </a:cubicBezTo>
                  <a:lnTo>
                    <a:pt x="409031" y="120571"/>
                  </a:lnTo>
                  <a:lnTo>
                    <a:pt x="327691" y="164721"/>
                  </a:lnTo>
                  <a:lnTo>
                    <a:pt x="288399" y="179102"/>
                  </a:lnTo>
                  <a:lnTo>
                    <a:pt x="305634" y="164882"/>
                  </a:lnTo>
                  <a:cubicBezTo>
                    <a:pt x="459719" y="60784"/>
                    <a:pt x="645471" y="0"/>
                    <a:pt x="845420" y="0"/>
                  </a:cubicBezTo>
                  <a:cubicBezTo>
                    <a:pt x="1378617" y="0"/>
                    <a:pt x="1810859" y="432242"/>
                    <a:pt x="1810859" y="965439"/>
                  </a:cubicBezTo>
                  <a:cubicBezTo>
                    <a:pt x="1810859" y="1498636"/>
                    <a:pt x="1378617" y="1930878"/>
                    <a:pt x="845420" y="1930878"/>
                  </a:cubicBezTo>
                  <a:cubicBezTo>
                    <a:pt x="512172" y="1930878"/>
                    <a:pt x="218359" y="1762034"/>
                    <a:pt x="44863" y="1505225"/>
                  </a:cubicBezTo>
                  <a:close/>
                </a:path>
              </a:pathLst>
            </a:custGeom>
            <a:solidFill>
              <a:srgbClr val="FFDA62"/>
            </a:solidFill>
            <a:ln w="28575">
              <a:solidFill>
                <a:sysClr val="window" lastClr="FFFFFF"/>
              </a:solidFill>
              <a:prstDash val="solid"/>
            </a:ln>
          </p:spPr>
          <p:style>
            <a:lnRef idx="2">
              <a:srgbClr val="FFDA62">
                <a:shade val="50000"/>
              </a:srgbClr>
            </a:lnRef>
            <a:fillRef idx="1">
              <a:srgbClr val="FFDA62"/>
            </a:fillRef>
            <a:effectRef idx="0">
              <a:srgbClr val="FFDA62"/>
            </a:effectRef>
            <a:fontRef idx="minor">
              <a:sysClr val="window" lastClr="FFFFFF"/>
            </a:fontRef>
          </p:style>
          <p:txBody>
            <a:bodyPr rtlCol="0" anchor="ctr"/>
            <a:lstStyle/>
            <a:p>
              <a:pPr algn="ctr"/>
              <a:endParaRPr lang="zh-CN" altLang="en-US"/>
            </a:p>
          </p:txBody>
        </p:sp>
        <p:sp>
          <p:nvSpPr>
            <p:cNvPr id="6" name="任意多边形 5"/>
            <p:cNvSpPr/>
            <p:nvPr>
              <p:custDataLst>
                <p:tags r:id="rId5"/>
              </p:custDataLst>
            </p:nvPr>
          </p:nvSpPr>
          <p:spPr>
            <a:xfrm>
              <a:off x="4683799" y="2080445"/>
              <a:ext cx="1810860" cy="1930878"/>
            </a:xfrm>
            <a:custGeom>
              <a:avLst/>
              <a:gdLst>
                <a:gd name="connsiteX0" fmla="*/ 965439 w 1810860"/>
                <a:gd name="connsiteY0" fmla="*/ 0 h 1930878"/>
                <a:gd name="connsiteX1" fmla="*/ 1765996 w 1810860"/>
                <a:gd name="connsiteY1" fmla="*/ 425653 h 1930878"/>
                <a:gd name="connsiteX2" fmla="*/ 1810860 w 1810860"/>
                <a:gd name="connsiteY2" fmla="*/ 508307 h 1930878"/>
                <a:gd name="connsiteX3" fmla="*/ 1797159 w 1810860"/>
                <a:gd name="connsiteY3" fmla="*/ 514907 h 1930878"/>
                <a:gd name="connsiteX4" fmla="*/ 1291905 w 1810860"/>
                <a:gd name="connsiteY4" fmla="*/ 1363823 h 1930878"/>
                <a:gd name="connsiteX5" fmla="*/ 1367774 w 1810860"/>
                <a:gd name="connsiteY5" fmla="*/ 1739615 h 1930878"/>
                <a:gd name="connsiteX6" fmla="*/ 1411924 w 1810860"/>
                <a:gd name="connsiteY6" fmla="*/ 1820955 h 1930878"/>
                <a:gd name="connsiteX7" fmla="*/ 1341232 w 1810860"/>
                <a:gd name="connsiteY7" fmla="*/ 1855009 h 1930878"/>
                <a:gd name="connsiteX8" fmla="*/ 965439 w 1810860"/>
                <a:gd name="connsiteY8" fmla="*/ 1930878 h 1930878"/>
                <a:gd name="connsiteX9" fmla="*/ 0 w 1810860"/>
                <a:gd name="connsiteY9" fmla="*/ 965439 h 1930878"/>
                <a:gd name="connsiteX10" fmla="*/ 965439 w 1810860"/>
                <a:gd name="connsiteY10" fmla="*/ 0 h 193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10860" h="1930878">
                  <a:moveTo>
                    <a:pt x="965439" y="0"/>
                  </a:moveTo>
                  <a:cubicBezTo>
                    <a:pt x="1298687" y="0"/>
                    <a:pt x="1592500" y="168845"/>
                    <a:pt x="1765996" y="425653"/>
                  </a:cubicBezTo>
                  <a:lnTo>
                    <a:pt x="1810860" y="508307"/>
                  </a:lnTo>
                  <a:lnTo>
                    <a:pt x="1797159" y="514907"/>
                  </a:lnTo>
                  <a:cubicBezTo>
                    <a:pt x="1496207" y="678394"/>
                    <a:pt x="1291905" y="997250"/>
                    <a:pt x="1291905" y="1363823"/>
                  </a:cubicBezTo>
                  <a:cubicBezTo>
                    <a:pt x="1291905" y="1497122"/>
                    <a:pt x="1318920" y="1624112"/>
                    <a:pt x="1367774" y="1739615"/>
                  </a:cubicBezTo>
                  <a:lnTo>
                    <a:pt x="1411924" y="1820955"/>
                  </a:lnTo>
                  <a:lnTo>
                    <a:pt x="1341232" y="1855009"/>
                  </a:lnTo>
                  <a:cubicBezTo>
                    <a:pt x="1225728" y="1903863"/>
                    <a:pt x="1098739" y="1930878"/>
                    <a:pt x="965439" y="1930878"/>
                  </a:cubicBezTo>
                  <a:cubicBezTo>
                    <a:pt x="432242" y="1930878"/>
                    <a:pt x="0" y="1498636"/>
                    <a:pt x="0" y="965439"/>
                  </a:cubicBezTo>
                  <a:cubicBezTo>
                    <a:pt x="0" y="432242"/>
                    <a:pt x="432242" y="0"/>
                    <a:pt x="965439" y="0"/>
                  </a:cubicBezTo>
                  <a:close/>
                </a:path>
              </a:pathLst>
            </a:custGeom>
            <a:solidFill>
              <a:srgbClr val="A6D25F"/>
            </a:solidFill>
            <a:ln w="28575">
              <a:solidFill>
                <a:sysClr val="window" lastClr="FFFFFF"/>
              </a:solidFill>
              <a:prstDash val="solid"/>
            </a:ln>
          </p:spPr>
          <p:style>
            <a:lnRef idx="2">
              <a:srgbClr val="FFDA62">
                <a:shade val="50000"/>
              </a:srgbClr>
            </a:lnRef>
            <a:fillRef idx="1">
              <a:srgbClr val="FFDA62"/>
            </a:fillRef>
            <a:effectRef idx="0">
              <a:srgbClr val="FFDA62"/>
            </a:effectRef>
            <a:fontRef idx="minor">
              <a:sysClr val="window" lastClr="FFFFFF"/>
            </a:fontRef>
          </p:style>
          <p:txBody>
            <a:bodyPr rtlCol="0" anchor="ctr"/>
            <a:lstStyle/>
            <a:p>
              <a:pPr algn="ctr"/>
              <a:endParaRPr lang="zh-CN" altLang="en-US"/>
            </a:p>
          </p:txBody>
        </p:sp>
      </p:grpSp>
      <p:sp>
        <p:nvSpPr>
          <p:cNvPr id="7" name="文本框 6"/>
          <p:cNvSpPr txBox="1"/>
          <p:nvPr>
            <p:custDataLst>
              <p:tags r:id="rId6"/>
            </p:custDataLst>
          </p:nvPr>
        </p:nvSpPr>
        <p:spPr>
          <a:xfrm>
            <a:off x="471805" y="1272540"/>
            <a:ext cx="3759835" cy="2435225"/>
          </a:xfrm>
          <a:prstGeom prst="rect">
            <a:avLst/>
          </a:prstGeom>
        </p:spPr>
        <p:txBody>
          <a:bodyPr wrap="square" anchor="ctr"/>
          <a:lstStyle>
            <a:defPPr>
              <a:defRPr lang="zh-CN"/>
            </a:defPPr>
            <a:lvl1pPr indent="0" algn="ctr">
              <a:lnSpc>
                <a:spcPct val="130000"/>
              </a:lnSpc>
              <a:spcBef>
                <a:spcPts val="1200"/>
              </a:spcBef>
              <a:buFont typeface="Arial" panose="020B0604020202020204" pitchFamily="34" charset="0"/>
              <a:buNone/>
              <a:defRPr sz="2665" baseline="0"/>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dirty="0"/>
              <a:t>1. 创业启动资金较低，以自给为主</a:t>
            </a:r>
            <a:endParaRPr lang="zh-CN" altLang="en-US" sz="1600" dirty="0"/>
          </a:p>
          <a:p>
            <a:pPr algn="l"/>
            <a:r>
              <a:rPr lang="zh-CN" altLang="en-US" sz="1600" dirty="0"/>
              <a:t>2. 运营费用少，创业风险系数较低</a:t>
            </a:r>
            <a:endParaRPr lang="zh-CN" altLang="en-US" sz="1600" dirty="0"/>
          </a:p>
          <a:p>
            <a:pPr algn="l"/>
            <a:r>
              <a:rPr lang="zh-CN" altLang="en-US" sz="1600" dirty="0"/>
              <a:t>3. 推广方式以产品促销和广告宣传为主</a:t>
            </a:r>
            <a:endParaRPr lang="zh-CN" altLang="en-US" sz="1600" dirty="0"/>
          </a:p>
          <a:p>
            <a:pPr algn="l"/>
            <a:r>
              <a:rPr lang="zh-CN" altLang="en-US" sz="1600" dirty="0"/>
              <a:t>4. 技术要求较低</a:t>
            </a:r>
            <a:endParaRPr lang="zh-CN" altLang="en-US" sz="1600" dirty="0"/>
          </a:p>
          <a:p>
            <a:pPr algn="l"/>
            <a:r>
              <a:rPr lang="zh-CN" altLang="en-US" sz="1600" dirty="0"/>
              <a:t>5. 盈利模式较简单</a:t>
            </a:r>
            <a:endParaRPr lang="zh-CN" altLang="en-US" sz="1600" dirty="0"/>
          </a:p>
        </p:txBody>
      </p:sp>
      <p:sp>
        <p:nvSpPr>
          <p:cNvPr id="8" name="文本框 7"/>
          <p:cNvSpPr txBox="1"/>
          <p:nvPr>
            <p:custDataLst>
              <p:tags r:id="rId7"/>
            </p:custDataLst>
          </p:nvPr>
        </p:nvSpPr>
        <p:spPr>
          <a:xfrm>
            <a:off x="472389" y="4060918"/>
            <a:ext cx="3263900" cy="1529194"/>
          </a:xfrm>
          <a:prstGeom prst="rect">
            <a:avLst/>
          </a:prstGeom>
        </p:spPr>
        <p:txBody>
          <a:bodyPr wrap="square" anchor="ctr"/>
          <a:lstStyle>
            <a:defPPr>
              <a:defRPr lang="zh-CN"/>
            </a:defPPr>
            <a:lvl1pPr indent="0" algn="ctr">
              <a:lnSpc>
                <a:spcPct val="130000"/>
              </a:lnSpc>
              <a:spcBef>
                <a:spcPts val="1200"/>
              </a:spcBef>
              <a:buFont typeface="Arial" panose="020B0604020202020204" pitchFamily="34" charset="0"/>
              <a:buNone/>
              <a:defRPr sz="2665" baseline="0"/>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dirty="0"/>
              <a:t>1. 创业启动资金低，以自给为主</a:t>
            </a:r>
            <a:endParaRPr lang="zh-CN" altLang="en-US" sz="1600" dirty="0"/>
          </a:p>
          <a:p>
            <a:pPr algn="l"/>
            <a:r>
              <a:rPr lang="zh-CN" altLang="en-US" sz="1600" dirty="0"/>
              <a:t>2. 对创业者知识技能要求较高</a:t>
            </a:r>
            <a:endParaRPr lang="zh-CN" altLang="en-US" sz="1600" dirty="0"/>
          </a:p>
          <a:p>
            <a:pPr algn="l"/>
            <a:r>
              <a:rPr lang="zh-CN" altLang="en-US" sz="1600" dirty="0"/>
              <a:t>3. 创业团队规模小</a:t>
            </a:r>
            <a:endParaRPr lang="zh-CN" altLang="en-US" sz="1600" dirty="0"/>
          </a:p>
        </p:txBody>
      </p:sp>
      <p:sp>
        <p:nvSpPr>
          <p:cNvPr id="9" name="文本框 8"/>
          <p:cNvSpPr txBox="1"/>
          <p:nvPr>
            <p:custDataLst>
              <p:tags r:id="rId8"/>
            </p:custDataLst>
          </p:nvPr>
        </p:nvSpPr>
        <p:spPr>
          <a:xfrm>
            <a:off x="8350250" y="1272540"/>
            <a:ext cx="3712210" cy="2038985"/>
          </a:xfrm>
          <a:prstGeom prst="rect">
            <a:avLst/>
          </a:prstGeom>
        </p:spPr>
        <p:txBody>
          <a:bodyPr wrap="square" anchor="ctr"/>
          <a:lstStyle>
            <a:defPPr>
              <a:defRPr lang="zh-CN"/>
            </a:defPPr>
            <a:lvl1pPr indent="0" algn="ctr">
              <a:lnSpc>
                <a:spcPct val="130000"/>
              </a:lnSpc>
              <a:spcBef>
                <a:spcPts val="1200"/>
              </a:spcBef>
              <a:buFont typeface="Arial" panose="020B0604020202020204" pitchFamily="34" charset="0"/>
              <a:buNone/>
              <a:defRPr sz="2665" baseline="0"/>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dirty="0"/>
              <a:t>1. 创业的启动资金数额高</a:t>
            </a:r>
            <a:endParaRPr lang="zh-CN" altLang="en-US" sz="1600" dirty="0"/>
          </a:p>
          <a:p>
            <a:pPr algn="l"/>
            <a:r>
              <a:rPr lang="zh-CN" altLang="en-US" sz="1600" dirty="0"/>
              <a:t>2. 创业资金来源多样化</a:t>
            </a:r>
            <a:endParaRPr lang="zh-CN" altLang="en-US" sz="1600" dirty="0"/>
          </a:p>
          <a:p>
            <a:pPr algn="l"/>
            <a:r>
              <a:rPr lang="zh-CN" altLang="en-US" sz="1600" dirty="0"/>
              <a:t>3. 推广方式多元化，线上与线下相结合</a:t>
            </a:r>
            <a:endParaRPr lang="zh-CN" altLang="en-US" sz="1600" dirty="0"/>
          </a:p>
          <a:p>
            <a:pPr algn="l"/>
            <a:r>
              <a:rPr lang="zh-CN" altLang="en-US" sz="1600" dirty="0"/>
              <a:t>4. 运营费用较高，创业风险系数高</a:t>
            </a:r>
            <a:endParaRPr lang="zh-CN" altLang="en-US" sz="1600" dirty="0"/>
          </a:p>
        </p:txBody>
      </p:sp>
      <p:sp>
        <p:nvSpPr>
          <p:cNvPr id="10" name="文本框 9"/>
          <p:cNvSpPr txBox="1"/>
          <p:nvPr>
            <p:custDataLst>
              <p:tags r:id="rId9"/>
            </p:custDataLst>
          </p:nvPr>
        </p:nvSpPr>
        <p:spPr>
          <a:xfrm>
            <a:off x="8225790" y="4215130"/>
            <a:ext cx="3646170" cy="1892300"/>
          </a:xfrm>
          <a:prstGeom prst="rect">
            <a:avLst/>
          </a:prstGeom>
        </p:spPr>
        <p:txBody>
          <a:bodyPr wrap="square" anchor="ctr"/>
          <a:lstStyle>
            <a:defPPr>
              <a:defRPr lang="zh-CN"/>
            </a:defPPr>
            <a:lvl1pPr indent="0" algn="ctr">
              <a:lnSpc>
                <a:spcPct val="130000"/>
              </a:lnSpc>
              <a:spcBef>
                <a:spcPts val="1200"/>
              </a:spcBef>
              <a:buFont typeface="Arial" panose="020B0604020202020204" pitchFamily="34" charset="0"/>
              <a:buNone/>
              <a:defRPr sz="2665" baseline="0"/>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dirty="0"/>
              <a:t>1. 启动资金要求较高，初期发展需大量的资金支持</a:t>
            </a:r>
            <a:endParaRPr lang="zh-CN" altLang="en-US" sz="1600" dirty="0"/>
          </a:p>
          <a:p>
            <a:pPr algn="l"/>
            <a:r>
              <a:rPr lang="zh-CN" altLang="en-US" sz="1600" dirty="0"/>
              <a:t>2. 资金来源以风险投资为主</a:t>
            </a:r>
            <a:endParaRPr lang="zh-CN" altLang="en-US" sz="1600" dirty="0"/>
          </a:p>
          <a:p>
            <a:pPr algn="l"/>
            <a:r>
              <a:rPr lang="zh-CN" altLang="en-US" sz="1600" dirty="0"/>
              <a:t>3. 创业团队技术水平要求高，成员综合素质强</a:t>
            </a:r>
            <a:endParaRPr lang="zh-CN" altLang="en-US" sz="1600" dirty="0"/>
          </a:p>
        </p:txBody>
      </p:sp>
      <p:sp>
        <p:nvSpPr>
          <p:cNvPr id="33" name="文本框 32"/>
          <p:cNvSpPr txBox="1"/>
          <p:nvPr>
            <p:custDataLst>
              <p:tags r:id="rId10"/>
            </p:custDataLst>
          </p:nvPr>
        </p:nvSpPr>
        <p:spPr>
          <a:xfrm>
            <a:off x="4382135" y="2085975"/>
            <a:ext cx="1696085" cy="1530350"/>
          </a:xfrm>
          <a:prstGeom prst="rect">
            <a:avLst/>
          </a:prstGeom>
        </p:spPr>
        <p:txBody>
          <a:bodyPr wrap="square" lIns="90000" tIns="46800" rIns="90000" bIns="46800" anchor="ctr">
            <a:normAutofit fontScale="80000"/>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ysClr val="window" lastClr="FFFFFF"/>
                </a:solidFill>
                <a:latin typeface="Arial" panose="020B0604020202020204" pitchFamily="34" charset="0"/>
                <a:ea typeface="黑体" panose="02010600030101010101" charset="-122"/>
                <a:cs typeface="+mn-ea"/>
              </a:rPr>
              <a:t>（一）产品和服务销售模式的特征</a:t>
            </a:r>
            <a:endParaRPr lang="zh-CN" altLang="en-US" dirty="0">
              <a:solidFill>
                <a:sysClr val="window" lastClr="FFFFFF"/>
              </a:solidFill>
              <a:latin typeface="Arial" panose="020B0604020202020204" pitchFamily="34" charset="0"/>
              <a:ea typeface="黑体" panose="02010600030101010101" charset="-122"/>
              <a:cs typeface="+mn-ea"/>
            </a:endParaRPr>
          </a:p>
        </p:txBody>
      </p:sp>
      <p:sp>
        <p:nvSpPr>
          <p:cNvPr id="34" name="文本框 33"/>
          <p:cNvSpPr txBox="1"/>
          <p:nvPr>
            <p:custDataLst>
              <p:tags r:id="rId11"/>
            </p:custDataLst>
          </p:nvPr>
        </p:nvSpPr>
        <p:spPr>
          <a:xfrm>
            <a:off x="6228080" y="2332990"/>
            <a:ext cx="1998345" cy="1530350"/>
          </a:xfrm>
          <a:prstGeom prst="rect">
            <a:avLst/>
          </a:prstGeom>
        </p:spPr>
        <p:txBody>
          <a:bodyPr wrap="square" lIns="90000" tIns="46800" rIns="90000" bIns="46800" anchor="ct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dirty="0">
                <a:solidFill>
                  <a:sysClr val="window" lastClr="FFFFFF"/>
                </a:solidFill>
                <a:latin typeface="Arial" panose="020B0604020202020204" pitchFamily="34" charset="0"/>
                <a:ea typeface="黑体" panose="02010600030101010101" charset="-122"/>
                <a:cs typeface="+mn-ea"/>
              </a:rPr>
              <a:t>（二）访问量利用模式的特征</a:t>
            </a:r>
            <a:endParaRPr lang="zh-CN" altLang="en-US" sz="2000" dirty="0">
              <a:solidFill>
                <a:sysClr val="window" lastClr="FFFFFF"/>
              </a:solidFill>
              <a:latin typeface="Arial" panose="020B0604020202020204" pitchFamily="34" charset="0"/>
              <a:ea typeface="黑体" panose="02010600030101010101" charset="-122"/>
              <a:cs typeface="+mn-ea"/>
            </a:endParaRPr>
          </a:p>
        </p:txBody>
      </p:sp>
      <p:sp>
        <p:nvSpPr>
          <p:cNvPr id="35" name="文本框 34"/>
          <p:cNvSpPr txBox="1"/>
          <p:nvPr>
            <p:custDataLst>
              <p:tags r:id="rId12"/>
            </p:custDataLst>
          </p:nvPr>
        </p:nvSpPr>
        <p:spPr>
          <a:xfrm>
            <a:off x="3841750" y="3963670"/>
            <a:ext cx="2237105" cy="1530350"/>
          </a:xfrm>
          <a:prstGeom prst="rect">
            <a:avLst/>
          </a:prstGeom>
        </p:spPr>
        <p:txBody>
          <a:bodyPr wrap="square" anchor="ctr">
            <a:normAutofit/>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dirty="0">
                <a:solidFill>
                  <a:sysClr val="window" lastClr="FFFFFF"/>
                </a:solidFill>
                <a:latin typeface="Arial" panose="020B0604020202020204" pitchFamily="34" charset="0"/>
                <a:ea typeface="黑体" panose="02010600030101010101" charset="-122"/>
                <a:cs typeface="+mn-ea"/>
              </a:rPr>
              <a:t>（三）创意类商品交易模式的特征</a:t>
            </a:r>
            <a:endParaRPr lang="zh-CN" altLang="en-US" sz="2000" dirty="0">
              <a:solidFill>
                <a:sysClr val="window" lastClr="FFFFFF"/>
              </a:solidFill>
              <a:latin typeface="Arial" panose="020B0604020202020204" pitchFamily="34" charset="0"/>
              <a:ea typeface="黑体" panose="02010600030101010101" charset="-122"/>
              <a:cs typeface="+mn-ea"/>
            </a:endParaRPr>
          </a:p>
        </p:txBody>
      </p:sp>
      <p:sp>
        <p:nvSpPr>
          <p:cNvPr id="36" name="文本框 35"/>
          <p:cNvSpPr txBox="1"/>
          <p:nvPr>
            <p:custDataLst>
              <p:tags r:id="rId13"/>
            </p:custDataLst>
          </p:nvPr>
        </p:nvSpPr>
        <p:spPr>
          <a:xfrm>
            <a:off x="6169592" y="4369314"/>
            <a:ext cx="1634963" cy="1530601"/>
          </a:xfrm>
          <a:prstGeom prst="rect">
            <a:avLst/>
          </a:prstGeom>
        </p:spPr>
        <p:txBody>
          <a:bodyPr wrap="square" anchor="ctr">
            <a:normAutofit fontScale="70000"/>
          </a:bodyPr>
          <a:lstStyle>
            <a:defPPr>
              <a:defRPr lang="zh-CN"/>
            </a:defPPr>
            <a:lvl1pPr indent="0" algn="ctr">
              <a:lnSpc>
                <a:spcPct val="130000"/>
              </a:lnSpc>
              <a:spcBef>
                <a:spcPts val="1200"/>
              </a:spcBef>
              <a:buFont typeface="Arial" panose="020B0604020202020204" pitchFamily="34" charset="0"/>
              <a:buNone/>
              <a:defRPr sz="2665" baseline="0">
                <a:solidFill>
                  <a:srgbClr val="FFFFFF"/>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ysClr val="window" lastClr="FFFFFF"/>
                </a:solidFill>
                <a:latin typeface="Arial" panose="020B0604020202020204" pitchFamily="34" charset="0"/>
                <a:ea typeface="黑体" panose="02010600030101010101" charset="-122"/>
                <a:cs typeface="+mn-ea"/>
              </a:rPr>
              <a:t>（四）网络技术业务模式的特征分析</a:t>
            </a:r>
            <a:endParaRPr lang="zh-CN" altLang="en-US" dirty="0">
              <a:solidFill>
                <a:sysClr val="window" lastClr="FFFFFF"/>
              </a:solidFill>
              <a:latin typeface="Arial" panose="020B0604020202020204" pitchFamily="34" charset="0"/>
              <a:ea typeface="黑体" panose="02010600030101010101" charset="-122"/>
              <a:cs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1099820" y="2353310"/>
            <a:ext cx="2921000" cy="4204335"/>
          </a:xfrm>
          <a:prstGeom prst="roundRect">
            <a:avLst/>
          </a:prstGeom>
          <a:noFill/>
          <a:ln>
            <a:solidFill>
              <a:srgbClr val="0B76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cs typeface="+mn-ea"/>
              <a:sym typeface="+mn-lt"/>
            </a:endParaRPr>
          </a:p>
        </p:txBody>
      </p:sp>
      <p:sp>
        <p:nvSpPr>
          <p:cNvPr id="11" name="矩形: 圆角 10"/>
          <p:cNvSpPr/>
          <p:nvPr/>
        </p:nvSpPr>
        <p:spPr>
          <a:xfrm>
            <a:off x="4445000" y="2390140"/>
            <a:ext cx="2921000" cy="4204335"/>
          </a:xfrm>
          <a:prstGeom prst="roundRect">
            <a:avLst/>
          </a:prstGeom>
          <a:noFill/>
          <a:ln>
            <a:solidFill>
              <a:srgbClr val="0B76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cs typeface="+mn-ea"/>
              <a:sym typeface="+mn-lt"/>
            </a:endParaRPr>
          </a:p>
        </p:txBody>
      </p:sp>
      <p:sp>
        <p:nvSpPr>
          <p:cNvPr id="12" name="矩形: 圆角 11"/>
          <p:cNvSpPr/>
          <p:nvPr/>
        </p:nvSpPr>
        <p:spPr>
          <a:xfrm>
            <a:off x="7626985" y="2392045"/>
            <a:ext cx="2921000" cy="4204335"/>
          </a:xfrm>
          <a:prstGeom prst="roundRect">
            <a:avLst/>
          </a:prstGeom>
          <a:noFill/>
          <a:ln>
            <a:solidFill>
              <a:srgbClr val="0B76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cs typeface="+mn-ea"/>
              <a:sym typeface="+mn-lt"/>
            </a:endParaRPr>
          </a:p>
        </p:txBody>
      </p:sp>
      <p:pic>
        <p:nvPicPr>
          <p:cNvPr id="59" name="图片 58"/>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l="25577" t="20787" r="4270" b="10917"/>
          <a:stretch>
            <a:fillRect/>
          </a:stretch>
        </p:blipFill>
        <p:spPr>
          <a:xfrm>
            <a:off x="1671369" y="1117470"/>
            <a:ext cx="1845295" cy="1796450"/>
          </a:xfrm>
          <a:prstGeom prst="ellipse">
            <a:avLst/>
          </a:prstGeom>
        </p:spPr>
      </p:pic>
      <p:pic>
        <p:nvPicPr>
          <p:cNvPr id="60" name="图片 59"/>
          <p:cNvPicPr>
            <a:picLocks noChangeAspect="1"/>
          </p:cNvPicPr>
          <p:nvPr/>
        </p:nvPicPr>
        <p:blipFill rotWithShape="1">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l="18131" b="52044"/>
          <a:stretch>
            <a:fillRect/>
          </a:stretch>
        </p:blipFill>
        <p:spPr>
          <a:xfrm>
            <a:off x="5027302" y="1117470"/>
            <a:ext cx="1845296" cy="1796450"/>
          </a:xfrm>
          <a:prstGeom prst="ellipse">
            <a:avLst/>
          </a:prstGeom>
        </p:spPr>
      </p:pic>
      <p:pic>
        <p:nvPicPr>
          <p:cNvPr id="61" name="图片 60"/>
          <p:cNvPicPr>
            <a:picLocks noChangeAspect="1"/>
          </p:cNvPicPr>
          <p:nvPr/>
        </p:nvPicPr>
        <p:blipFill rotWithShape="1">
          <a:blip r:embed="rId5" cstate="print">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rcRect b="8574"/>
          <a:stretch>
            <a:fillRect/>
          </a:stretch>
        </p:blipFill>
        <p:spPr>
          <a:xfrm>
            <a:off x="8207652" y="1117470"/>
            <a:ext cx="1845296" cy="1796450"/>
          </a:xfrm>
          <a:prstGeom prst="ellipse">
            <a:avLst/>
          </a:prstGeom>
        </p:spPr>
      </p:pic>
      <p:sp>
        <p:nvSpPr>
          <p:cNvPr id="2" name="TextBox 6"/>
          <p:cNvSpPr txBox="1">
            <a:spLocks noChangeArrowheads="1"/>
          </p:cNvSpPr>
          <p:nvPr/>
        </p:nvSpPr>
        <p:spPr bwMode="auto">
          <a:xfrm>
            <a:off x="1162685" y="415925"/>
            <a:ext cx="53562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5" dirty="0">
                <a:solidFill>
                  <a:schemeClr val="tx2">
                    <a:lumMod val="75000"/>
                  </a:schemeClr>
                </a:solidFill>
                <a:cs typeface="+mn-ea"/>
                <a:sym typeface="+mn-lt"/>
              </a:rPr>
              <a:t>三、传统行业接轨互联网思维</a:t>
            </a:r>
            <a:endParaRPr lang="zh-CN" altLang="en-US" sz="2665" dirty="0">
              <a:solidFill>
                <a:schemeClr val="tx2">
                  <a:lumMod val="75000"/>
                </a:schemeClr>
              </a:solidFill>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 name="组合 6"/>
          <p:cNvGrpSpPr/>
          <p:nvPr/>
        </p:nvGrpSpPr>
        <p:grpSpPr>
          <a:xfrm>
            <a:off x="1249164" y="3029766"/>
            <a:ext cx="2641600" cy="3429635"/>
            <a:chOff x="1202031" y="2820537"/>
            <a:chExt cx="3092665" cy="3429635"/>
          </a:xfrm>
        </p:grpSpPr>
        <p:sp>
          <p:nvSpPr>
            <p:cNvPr id="8" name="文本框 19"/>
            <p:cNvSpPr txBox="1"/>
            <p:nvPr/>
          </p:nvSpPr>
          <p:spPr>
            <a:xfrm>
              <a:off x="1202031" y="3573647"/>
              <a:ext cx="3092665" cy="26765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sz="1600">
                  <a:solidFill>
                    <a:schemeClr val="tx2"/>
                  </a:solidFill>
                  <a:cs typeface="+mn-ea"/>
                  <a:sym typeface="+mn-lt"/>
                </a:rPr>
                <a:t>互联网革命对于传统产业最为核心的改变，就是去中心化、去中介化。通过线上的平台，可低成本地实现 B 端和 C 端、C 端和 C 端的连接，绕开商业链条中经销商之类的中间者。</a:t>
              </a:r>
              <a:endParaRPr lang="zh-CN" altLang="en-US" sz="1600" dirty="0">
                <a:solidFill>
                  <a:schemeClr val="tx2"/>
                </a:solidFill>
                <a:cs typeface="+mn-ea"/>
                <a:sym typeface="+mn-lt"/>
              </a:endParaRPr>
            </a:p>
          </p:txBody>
        </p:sp>
        <p:sp>
          <p:nvSpPr>
            <p:cNvPr id="9" name="矩形 8"/>
            <p:cNvSpPr/>
            <p:nvPr/>
          </p:nvSpPr>
          <p:spPr>
            <a:xfrm>
              <a:off x="1408407" y="2820537"/>
              <a:ext cx="2678702" cy="6451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b="1" dirty="0">
                  <a:solidFill>
                    <a:schemeClr val="tx2"/>
                  </a:solidFill>
                  <a:cs typeface="+mn-ea"/>
                  <a:sym typeface="+mn-lt"/>
                </a:rPr>
                <a:t>（一）思维层面：忘掉客户，连接用户</a:t>
              </a:r>
              <a:endParaRPr lang="zh-CN" altLang="en-US" b="1" dirty="0">
                <a:solidFill>
                  <a:schemeClr val="tx2"/>
                </a:solidFill>
                <a:cs typeface="+mn-ea"/>
                <a:sym typeface="+mn-lt"/>
              </a:endParaRPr>
            </a:p>
          </p:txBody>
        </p:sp>
      </p:grpSp>
      <p:grpSp>
        <p:nvGrpSpPr>
          <p:cNvPr id="13" name="组合 12"/>
          <p:cNvGrpSpPr/>
          <p:nvPr/>
        </p:nvGrpSpPr>
        <p:grpSpPr>
          <a:xfrm>
            <a:off x="2247760" y="2098597"/>
            <a:ext cx="692512" cy="692512"/>
            <a:chOff x="544648" y="4362445"/>
            <a:chExt cx="914400" cy="914400"/>
          </a:xfrm>
        </p:grpSpPr>
        <p:sp>
          <p:nvSpPr>
            <p:cNvPr id="14" name="椭圆 13"/>
            <p:cNvSpPr/>
            <p:nvPr/>
          </p:nvSpPr>
          <p:spPr>
            <a:xfrm>
              <a:off x="544648" y="4362445"/>
              <a:ext cx="914400" cy="914400"/>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2"/>
                </a:solidFill>
                <a:cs typeface="+mn-ea"/>
                <a:sym typeface="+mn-lt"/>
              </a:endParaRPr>
            </a:p>
          </p:txBody>
        </p:sp>
        <p:grpSp>
          <p:nvGrpSpPr>
            <p:cNvPr id="15" name="组合 14"/>
            <p:cNvGrpSpPr/>
            <p:nvPr/>
          </p:nvGrpSpPr>
          <p:grpSpPr>
            <a:xfrm>
              <a:off x="765546" y="4589256"/>
              <a:ext cx="536575" cy="436563"/>
              <a:chOff x="3669507" y="935831"/>
              <a:chExt cx="536575" cy="436563"/>
            </a:xfrm>
            <a:solidFill>
              <a:schemeClr val="bg1">
                <a:lumMod val="95000"/>
              </a:schemeClr>
            </a:solidFill>
          </p:grpSpPr>
          <p:sp>
            <p:nvSpPr>
              <p:cNvPr id="16" name="Freeform 152"/>
              <p:cNvSpPr/>
              <p:nvPr/>
            </p:nvSpPr>
            <p:spPr bwMode="auto">
              <a:xfrm>
                <a:off x="3669507" y="1000919"/>
                <a:ext cx="517525" cy="171450"/>
              </a:xfrm>
              <a:custGeom>
                <a:avLst/>
                <a:gdLst>
                  <a:gd name="T0" fmla="*/ 189 w 190"/>
                  <a:gd name="T1" fmla="*/ 21 h 63"/>
                  <a:gd name="T2" fmla="*/ 187 w 190"/>
                  <a:gd name="T3" fmla="*/ 18 h 63"/>
                  <a:gd name="T4" fmla="*/ 127 w 190"/>
                  <a:gd name="T5" fmla="*/ 0 h 63"/>
                  <a:gd name="T6" fmla="*/ 127 w 190"/>
                  <a:gd name="T7" fmla="*/ 2 h 63"/>
                  <a:gd name="T8" fmla="*/ 125 w 190"/>
                  <a:gd name="T9" fmla="*/ 7 h 63"/>
                  <a:gd name="T10" fmla="*/ 82 w 190"/>
                  <a:gd name="T11" fmla="*/ 19 h 63"/>
                  <a:gd name="T12" fmla="*/ 59 w 190"/>
                  <a:gd name="T13" fmla="*/ 16 h 63"/>
                  <a:gd name="T14" fmla="*/ 56 w 190"/>
                  <a:gd name="T15" fmla="*/ 12 h 63"/>
                  <a:gd name="T16" fmla="*/ 56 w 190"/>
                  <a:gd name="T17" fmla="*/ 10 h 63"/>
                  <a:gd name="T18" fmla="*/ 2 w 190"/>
                  <a:gd name="T19" fmla="*/ 42 h 63"/>
                  <a:gd name="T20" fmla="*/ 2 w 190"/>
                  <a:gd name="T21" fmla="*/ 42 h 63"/>
                  <a:gd name="T22" fmla="*/ 2 w 190"/>
                  <a:gd name="T23" fmla="*/ 42 h 63"/>
                  <a:gd name="T24" fmla="*/ 1 w 190"/>
                  <a:gd name="T25" fmla="*/ 43 h 63"/>
                  <a:gd name="T26" fmla="*/ 1 w 190"/>
                  <a:gd name="T27" fmla="*/ 44 h 63"/>
                  <a:gd name="T28" fmla="*/ 0 w 190"/>
                  <a:gd name="T29" fmla="*/ 45 h 63"/>
                  <a:gd name="T30" fmla="*/ 0 w 190"/>
                  <a:gd name="T31" fmla="*/ 45 h 63"/>
                  <a:gd name="T32" fmla="*/ 0 w 190"/>
                  <a:gd name="T33" fmla="*/ 46 h 63"/>
                  <a:gd name="T34" fmla="*/ 0 w 190"/>
                  <a:gd name="T35" fmla="*/ 47 h 63"/>
                  <a:gd name="T36" fmla="*/ 1 w 190"/>
                  <a:gd name="T37" fmla="*/ 48 h 63"/>
                  <a:gd name="T38" fmla="*/ 1 w 190"/>
                  <a:gd name="T39" fmla="*/ 48 h 63"/>
                  <a:gd name="T40" fmla="*/ 2 w 190"/>
                  <a:gd name="T41" fmla="*/ 49 h 63"/>
                  <a:gd name="T42" fmla="*/ 2 w 190"/>
                  <a:gd name="T43" fmla="*/ 49 h 63"/>
                  <a:gd name="T44" fmla="*/ 80 w 190"/>
                  <a:gd name="T45" fmla="*/ 63 h 63"/>
                  <a:gd name="T46" fmla="*/ 187 w 190"/>
                  <a:gd name="T47" fmla="*/ 26 h 63"/>
                  <a:gd name="T48" fmla="*/ 188 w 190"/>
                  <a:gd name="T49" fmla="*/ 25 h 63"/>
                  <a:gd name="T50" fmla="*/ 189 w 190"/>
                  <a:gd name="T51" fmla="*/ 2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0" h="63">
                    <a:moveTo>
                      <a:pt x="189" y="21"/>
                    </a:moveTo>
                    <a:cubicBezTo>
                      <a:pt x="189" y="20"/>
                      <a:pt x="188" y="19"/>
                      <a:pt x="187" y="18"/>
                    </a:cubicBezTo>
                    <a:cubicBezTo>
                      <a:pt x="127" y="0"/>
                      <a:pt x="127" y="0"/>
                      <a:pt x="127" y="0"/>
                    </a:cubicBezTo>
                    <a:cubicBezTo>
                      <a:pt x="127" y="1"/>
                      <a:pt x="127" y="2"/>
                      <a:pt x="127" y="2"/>
                    </a:cubicBezTo>
                    <a:cubicBezTo>
                      <a:pt x="127" y="4"/>
                      <a:pt x="127" y="6"/>
                      <a:pt x="125" y="7"/>
                    </a:cubicBezTo>
                    <a:cubicBezTo>
                      <a:pt x="112" y="15"/>
                      <a:pt x="98" y="19"/>
                      <a:pt x="82" y="19"/>
                    </a:cubicBezTo>
                    <a:cubicBezTo>
                      <a:pt x="72" y="19"/>
                      <a:pt x="64" y="17"/>
                      <a:pt x="59" y="16"/>
                    </a:cubicBezTo>
                    <a:cubicBezTo>
                      <a:pt x="57" y="15"/>
                      <a:pt x="56" y="14"/>
                      <a:pt x="56" y="12"/>
                    </a:cubicBezTo>
                    <a:cubicBezTo>
                      <a:pt x="56" y="12"/>
                      <a:pt x="56" y="11"/>
                      <a:pt x="56" y="10"/>
                    </a:cubicBezTo>
                    <a:cubicBezTo>
                      <a:pt x="2" y="42"/>
                      <a:pt x="2" y="42"/>
                      <a:pt x="2" y="42"/>
                    </a:cubicBezTo>
                    <a:cubicBezTo>
                      <a:pt x="2" y="42"/>
                      <a:pt x="2" y="42"/>
                      <a:pt x="2" y="42"/>
                    </a:cubicBezTo>
                    <a:cubicBezTo>
                      <a:pt x="2" y="42"/>
                      <a:pt x="2" y="42"/>
                      <a:pt x="2" y="42"/>
                    </a:cubicBezTo>
                    <a:cubicBezTo>
                      <a:pt x="1" y="43"/>
                      <a:pt x="1" y="43"/>
                      <a:pt x="1" y="43"/>
                    </a:cubicBezTo>
                    <a:cubicBezTo>
                      <a:pt x="1" y="43"/>
                      <a:pt x="1" y="44"/>
                      <a:pt x="1" y="44"/>
                    </a:cubicBezTo>
                    <a:cubicBezTo>
                      <a:pt x="0" y="44"/>
                      <a:pt x="0" y="44"/>
                      <a:pt x="0" y="45"/>
                    </a:cubicBezTo>
                    <a:cubicBezTo>
                      <a:pt x="0" y="45"/>
                      <a:pt x="0" y="45"/>
                      <a:pt x="0" y="45"/>
                    </a:cubicBezTo>
                    <a:cubicBezTo>
                      <a:pt x="0" y="45"/>
                      <a:pt x="0" y="46"/>
                      <a:pt x="0" y="46"/>
                    </a:cubicBezTo>
                    <a:cubicBezTo>
                      <a:pt x="0" y="46"/>
                      <a:pt x="0" y="47"/>
                      <a:pt x="0" y="47"/>
                    </a:cubicBezTo>
                    <a:cubicBezTo>
                      <a:pt x="0" y="47"/>
                      <a:pt x="0" y="47"/>
                      <a:pt x="1" y="48"/>
                    </a:cubicBezTo>
                    <a:cubicBezTo>
                      <a:pt x="1" y="48"/>
                      <a:pt x="1" y="48"/>
                      <a:pt x="1" y="48"/>
                    </a:cubicBezTo>
                    <a:cubicBezTo>
                      <a:pt x="1" y="48"/>
                      <a:pt x="1" y="49"/>
                      <a:pt x="2" y="49"/>
                    </a:cubicBezTo>
                    <a:cubicBezTo>
                      <a:pt x="2" y="49"/>
                      <a:pt x="2" y="49"/>
                      <a:pt x="2" y="49"/>
                    </a:cubicBezTo>
                    <a:cubicBezTo>
                      <a:pt x="3" y="50"/>
                      <a:pt x="37" y="63"/>
                      <a:pt x="80" y="63"/>
                    </a:cubicBezTo>
                    <a:cubicBezTo>
                      <a:pt x="114" y="63"/>
                      <a:pt x="153" y="55"/>
                      <a:pt x="187" y="26"/>
                    </a:cubicBezTo>
                    <a:cubicBezTo>
                      <a:pt x="187" y="26"/>
                      <a:pt x="188" y="26"/>
                      <a:pt x="188" y="25"/>
                    </a:cubicBezTo>
                    <a:cubicBezTo>
                      <a:pt x="189" y="24"/>
                      <a:pt x="190" y="23"/>
                      <a:pt x="1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sp>
            <p:nvSpPr>
              <p:cNvPr id="17" name="Freeform 153"/>
              <p:cNvSpPr/>
              <p:nvPr/>
            </p:nvSpPr>
            <p:spPr bwMode="auto">
              <a:xfrm>
                <a:off x="3834607" y="935831"/>
                <a:ext cx="166688" cy="109538"/>
              </a:xfrm>
              <a:custGeom>
                <a:avLst/>
                <a:gdLst>
                  <a:gd name="T0" fmla="*/ 61 w 61"/>
                  <a:gd name="T1" fmla="*/ 26 h 40"/>
                  <a:gd name="T2" fmla="*/ 60 w 61"/>
                  <a:gd name="T3" fmla="*/ 24 h 40"/>
                  <a:gd name="T4" fmla="*/ 31 w 61"/>
                  <a:gd name="T5" fmla="*/ 0 h 40"/>
                  <a:gd name="T6" fmla="*/ 0 w 61"/>
                  <a:gd name="T7" fmla="*/ 31 h 40"/>
                  <a:gd name="T8" fmla="*/ 0 w 61"/>
                  <a:gd name="T9" fmla="*/ 32 h 40"/>
                  <a:gd name="T10" fmla="*/ 0 w 61"/>
                  <a:gd name="T11" fmla="*/ 34 h 40"/>
                  <a:gd name="T12" fmla="*/ 2 w 61"/>
                  <a:gd name="T13" fmla="*/ 37 h 40"/>
                  <a:gd name="T14" fmla="*/ 23 w 61"/>
                  <a:gd name="T15" fmla="*/ 40 h 40"/>
                  <a:gd name="T16" fmla="*/ 59 w 61"/>
                  <a:gd name="T17" fmla="*/ 29 h 40"/>
                  <a:gd name="T18" fmla="*/ 61 w 61"/>
                  <a:gd name="T19"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40">
                    <a:moveTo>
                      <a:pt x="61" y="26"/>
                    </a:moveTo>
                    <a:cubicBezTo>
                      <a:pt x="61" y="25"/>
                      <a:pt x="60" y="24"/>
                      <a:pt x="60" y="24"/>
                    </a:cubicBezTo>
                    <a:cubicBezTo>
                      <a:pt x="57" y="10"/>
                      <a:pt x="45" y="0"/>
                      <a:pt x="31" y="0"/>
                    </a:cubicBezTo>
                    <a:cubicBezTo>
                      <a:pt x="14" y="0"/>
                      <a:pt x="0" y="14"/>
                      <a:pt x="0" y="31"/>
                    </a:cubicBezTo>
                    <a:cubicBezTo>
                      <a:pt x="0" y="31"/>
                      <a:pt x="0" y="32"/>
                      <a:pt x="0" y="32"/>
                    </a:cubicBezTo>
                    <a:cubicBezTo>
                      <a:pt x="0" y="33"/>
                      <a:pt x="0" y="33"/>
                      <a:pt x="0" y="34"/>
                    </a:cubicBezTo>
                    <a:cubicBezTo>
                      <a:pt x="0" y="35"/>
                      <a:pt x="1" y="36"/>
                      <a:pt x="2" y="37"/>
                    </a:cubicBezTo>
                    <a:cubicBezTo>
                      <a:pt x="7" y="38"/>
                      <a:pt x="14" y="40"/>
                      <a:pt x="23" y="40"/>
                    </a:cubicBezTo>
                    <a:cubicBezTo>
                      <a:pt x="36" y="40"/>
                      <a:pt x="48" y="36"/>
                      <a:pt x="59" y="29"/>
                    </a:cubicBezTo>
                    <a:cubicBezTo>
                      <a:pt x="60" y="28"/>
                      <a:pt x="61" y="27"/>
                      <a:pt x="6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sp>
            <p:nvSpPr>
              <p:cNvPr id="18" name="Freeform 154"/>
              <p:cNvSpPr/>
              <p:nvPr/>
            </p:nvSpPr>
            <p:spPr bwMode="auto">
              <a:xfrm>
                <a:off x="3674269" y="1085056"/>
                <a:ext cx="531813" cy="287338"/>
              </a:xfrm>
              <a:custGeom>
                <a:avLst/>
                <a:gdLst>
                  <a:gd name="T0" fmla="*/ 193 w 195"/>
                  <a:gd name="T1" fmla="*/ 97 h 105"/>
                  <a:gd name="T2" fmla="*/ 161 w 195"/>
                  <a:gd name="T3" fmla="*/ 30 h 105"/>
                  <a:gd name="T4" fmla="*/ 185 w 195"/>
                  <a:gd name="T5" fmla="*/ 0 h 105"/>
                  <a:gd name="T6" fmla="*/ 78 w 195"/>
                  <a:gd name="T7" fmla="*/ 37 h 105"/>
                  <a:gd name="T8" fmla="*/ 0 w 195"/>
                  <a:gd name="T9" fmla="*/ 24 h 105"/>
                  <a:gd name="T10" fmla="*/ 0 w 195"/>
                  <a:gd name="T11" fmla="*/ 23 h 105"/>
                  <a:gd name="T12" fmla="*/ 0 w 195"/>
                  <a:gd name="T13" fmla="*/ 23 h 105"/>
                  <a:gd name="T14" fmla="*/ 4 w 195"/>
                  <a:gd name="T15" fmla="*/ 26 h 105"/>
                  <a:gd name="T16" fmla="*/ 41 w 195"/>
                  <a:gd name="T17" fmla="*/ 50 h 105"/>
                  <a:gd name="T18" fmla="*/ 19 w 195"/>
                  <a:gd name="T19" fmla="*/ 97 h 105"/>
                  <a:gd name="T20" fmla="*/ 22 w 195"/>
                  <a:gd name="T21" fmla="*/ 105 h 105"/>
                  <a:gd name="T22" fmla="*/ 25 w 195"/>
                  <a:gd name="T23" fmla="*/ 105 h 105"/>
                  <a:gd name="T24" fmla="*/ 30 w 195"/>
                  <a:gd name="T25" fmla="*/ 102 h 105"/>
                  <a:gd name="T26" fmla="*/ 52 w 195"/>
                  <a:gd name="T27" fmla="*/ 56 h 105"/>
                  <a:gd name="T28" fmla="*/ 62 w 195"/>
                  <a:gd name="T29" fmla="*/ 61 h 105"/>
                  <a:gd name="T30" fmla="*/ 66 w 195"/>
                  <a:gd name="T31" fmla="*/ 63 h 105"/>
                  <a:gd name="T32" fmla="*/ 103 w 195"/>
                  <a:gd name="T33" fmla="*/ 74 h 105"/>
                  <a:gd name="T34" fmla="*/ 110 w 195"/>
                  <a:gd name="T35" fmla="*/ 73 h 105"/>
                  <a:gd name="T36" fmla="*/ 143 w 195"/>
                  <a:gd name="T37" fmla="*/ 50 h 105"/>
                  <a:gd name="T38" fmla="*/ 146 w 195"/>
                  <a:gd name="T39" fmla="*/ 46 h 105"/>
                  <a:gd name="T40" fmla="*/ 152 w 195"/>
                  <a:gd name="T41" fmla="*/ 40 h 105"/>
                  <a:gd name="T42" fmla="*/ 183 w 195"/>
                  <a:gd name="T43" fmla="*/ 102 h 105"/>
                  <a:gd name="T44" fmla="*/ 188 w 195"/>
                  <a:gd name="T45" fmla="*/ 105 h 105"/>
                  <a:gd name="T46" fmla="*/ 191 w 195"/>
                  <a:gd name="T47" fmla="*/ 105 h 105"/>
                  <a:gd name="T48" fmla="*/ 193 w 195"/>
                  <a:gd name="T49" fmla="*/ 9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105">
                    <a:moveTo>
                      <a:pt x="193" y="97"/>
                    </a:moveTo>
                    <a:cubicBezTo>
                      <a:pt x="161" y="30"/>
                      <a:pt x="161" y="30"/>
                      <a:pt x="161" y="30"/>
                    </a:cubicBezTo>
                    <a:cubicBezTo>
                      <a:pt x="172" y="17"/>
                      <a:pt x="181" y="5"/>
                      <a:pt x="185" y="0"/>
                    </a:cubicBezTo>
                    <a:cubicBezTo>
                      <a:pt x="151" y="29"/>
                      <a:pt x="112" y="37"/>
                      <a:pt x="78" y="37"/>
                    </a:cubicBezTo>
                    <a:cubicBezTo>
                      <a:pt x="35" y="37"/>
                      <a:pt x="1" y="24"/>
                      <a:pt x="0" y="24"/>
                    </a:cubicBezTo>
                    <a:cubicBezTo>
                      <a:pt x="0" y="23"/>
                      <a:pt x="0" y="23"/>
                      <a:pt x="0" y="23"/>
                    </a:cubicBezTo>
                    <a:cubicBezTo>
                      <a:pt x="0" y="23"/>
                      <a:pt x="0" y="23"/>
                      <a:pt x="0" y="23"/>
                    </a:cubicBezTo>
                    <a:cubicBezTo>
                      <a:pt x="1" y="24"/>
                      <a:pt x="2" y="25"/>
                      <a:pt x="4" y="26"/>
                    </a:cubicBezTo>
                    <a:cubicBezTo>
                      <a:pt x="11" y="31"/>
                      <a:pt x="25" y="41"/>
                      <a:pt x="41" y="50"/>
                    </a:cubicBezTo>
                    <a:cubicBezTo>
                      <a:pt x="19" y="97"/>
                      <a:pt x="19" y="97"/>
                      <a:pt x="19" y="97"/>
                    </a:cubicBezTo>
                    <a:cubicBezTo>
                      <a:pt x="18" y="100"/>
                      <a:pt x="19" y="103"/>
                      <a:pt x="22" y="105"/>
                    </a:cubicBezTo>
                    <a:cubicBezTo>
                      <a:pt x="23" y="105"/>
                      <a:pt x="24" y="105"/>
                      <a:pt x="25" y="105"/>
                    </a:cubicBezTo>
                    <a:cubicBezTo>
                      <a:pt x="27" y="105"/>
                      <a:pt x="29" y="104"/>
                      <a:pt x="30" y="102"/>
                    </a:cubicBezTo>
                    <a:cubicBezTo>
                      <a:pt x="52" y="56"/>
                      <a:pt x="52" y="56"/>
                      <a:pt x="52" y="56"/>
                    </a:cubicBezTo>
                    <a:cubicBezTo>
                      <a:pt x="55" y="58"/>
                      <a:pt x="58" y="59"/>
                      <a:pt x="62" y="61"/>
                    </a:cubicBezTo>
                    <a:cubicBezTo>
                      <a:pt x="66" y="63"/>
                      <a:pt x="66" y="63"/>
                      <a:pt x="66" y="63"/>
                    </a:cubicBezTo>
                    <a:cubicBezTo>
                      <a:pt x="82" y="70"/>
                      <a:pt x="94" y="74"/>
                      <a:pt x="103" y="74"/>
                    </a:cubicBezTo>
                    <a:cubicBezTo>
                      <a:pt x="106" y="74"/>
                      <a:pt x="108" y="73"/>
                      <a:pt x="110" y="73"/>
                    </a:cubicBezTo>
                    <a:cubicBezTo>
                      <a:pt x="119" y="70"/>
                      <a:pt x="130" y="63"/>
                      <a:pt x="143" y="50"/>
                    </a:cubicBezTo>
                    <a:cubicBezTo>
                      <a:pt x="146" y="46"/>
                      <a:pt x="146" y="46"/>
                      <a:pt x="146" y="46"/>
                    </a:cubicBezTo>
                    <a:cubicBezTo>
                      <a:pt x="148" y="44"/>
                      <a:pt x="150" y="42"/>
                      <a:pt x="152" y="40"/>
                    </a:cubicBezTo>
                    <a:cubicBezTo>
                      <a:pt x="183" y="102"/>
                      <a:pt x="183" y="102"/>
                      <a:pt x="183" y="102"/>
                    </a:cubicBezTo>
                    <a:cubicBezTo>
                      <a:pt x="184" y="104"/>
                      <a:pt x="186" y="105"/>
                      <a:pt x="188" y="105"/>
                    </a:cubicBezTo>
                    <a:cubicBezTo>
                      <a:pt x="189" y="105"/>
                      <a:pt x="190" y="105"/>
                      <a:pt x="191" y="105"/>
                    </a:cubicBezTo>
                    <a:cubicBezTo>
                      <a:pt x="194" y="103"/>
                      <a:pt x="195" y="99"/>
                      <a:pt x="193"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grpSp>
      </p:grpSp>
      <p:grpSp>
        <p:nvGrpSpPr>
          <p:cNvPr id="19" name="组合 18"/>
          <p:cNvGrpSpPr/>
          <p:nvPr/>
        </p:nvGrpSpPr>
        <p:grpSpPr>
          <a:xfrm>
            <a:off x="5586797" y="2081700"/>
            <a:ext cx="726307" cy="726307"/>
            <a:chOff x="2003696" y="4819645"/>
            <a:chExt cx="914400" cy="914400"/>
          </a:xfrm>
        </p:grpSpPr>
        <p:sp>
          <p:nvSpPr>
            <p:cNvPr id="20" name="椭圆 19"/>
            <p:cNvSpPr/>
            <p:nvPr/>
          </p:nvSpPr>
          <p:spPr>
            <a:xfrm>
              <a:off x="2003696" y="4819645"/>
              <a:ext cx="914400" cy="914400"/>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2"/>
                </a:solidFill>
                <a:cs typeface="+mn-ea"/>
                <a:sym typeface="+mn-lt"/>
              </a:endParaRPr>
            </a:p>
          </p:txBody>
        </p:sp>
        <p:grpSp>
          <p:nvGrpSpPr>
            <p:cNvPr id="21" name="组合 20"/>
            <p:cNvGrpSpPr/>
            <p:nvPr/>
          </p:nvGrpSpPr>
          <p:grpSpPr>
            <a:xfrm>
              <a:off x="2181496" y="5114920"/>
              <a:ext cx="558800" cy="323850"/>
              <a:chOff x="4995069" y="992982"/>
              <a:chExt cx="558800" cy="323850"/>
            </a:xfrm>
            <a:solidFill>
              <a:schemeClr val="bg1">
                <a:lumMod val="95000"/>
              </a:schemeClr>
            </a:solidFill>
          </p:grpSpPr>
          <p:sp>
            <p:nvSpPr>
              <p:cNvPr id="22" name="Oval 150"/>
              <p:cNvSpPr>
                <a:spLocks noChangeArrowheads="1"/>
              </p:cNvSpPr>
              <p:nvPr/>
            </p:nvSpPr>
            <p:spPr bwMode="auto">
              <a:xfrm>
                <a:off x="5115719" y="992982"/>
                <a:ext cx="323850" cy="3238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sp>
            <p:nvSpPr>
              <p:cNvPr id="23" name="Freeform 151"/>
              <p:cNvSpPr/>
              <p:nvPr/>
            </p:nvSpPr>
            <p:spPr bwMode="auto">
              <a:xfrm>
                <a:off x="4995069" y="1008857"/>
                <a:ext cx="558800" cy="273050"/>
              </a:xfrm>
              <a:custGeom>
                <a:avLst/>
                <a:gdLst>
                  <a:gd name="T0" fmla="*/ 24 w 205"/>
                  <a:gd name="T1" fmla="*/ 100 h 100"/>
                  <a:gd name="T2" fmla="*/ 5 w 205"/>
                  <a:gd name="T3" fmla="*/ 92 h 100"/>
                  <a:gd name="T4" fmla="*/ 45 w 205"/>
                  <a:gd name="T5" fmla="*/ 53 h 100"/>
                  <a:gd name="T6" fmla="*/ 51 w 205"/>
                  <a:gd name="T7" fmla="*/ 63 h 100"/>
                  <a:gd name="T8" fmla="*/ 17 w 205"/>
                  <a:gd name="T9" fmla="*/ 88 h 100"/>
                  <a:gd name="T10" fmla="*/ 108 w 205"/>
                  <a:gd name="T11" fmla="*/ 65 h 100"/>
                  <a:gd name="T12" fmla="*/ 190 w 205"/>
                  <a:gd name="T13" fmla="*/ 19 h 100"/>
                  <a:gd name="T14" fmla="*/ 149 w 205"/>
                  <a:gd name="T15" fmla="*/ 25 h 100"/>
                  <a:gd name="T16" fmla="*/ 146 w 205"/>
                  <a:gd name="T17" fmla="*/ 13 h 100"/>
                  <a:gd name="T18" fmla="*/ 202 w 205"/>
                  <a:gd name="T19" fmla="*/ 14 h 100"/>
                  <a:gd name="T20" fmla="*/ 177 w 205"/>
                  <a:gd name="T21" fmla="*/ 45 h 100"/>
                  <a:gd name="T22" fmla="*/ 113 w 205"/>
                  <a:gd name="T23" fmla="*/ 76 h 100"/>
                  <a:gd name="T24" fmla="*/ 24 w 205"/>
                  <a:gd name="T2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5" h="100">
                    <a:moveTo>
                      <a:pt x="24" y="100"/>
                    </a:moveTo>
                    <a:cubicBezTo>
                      <a:pt x="14" y="100"/>
                      <a:pt x="8" y="98"/>
                      <a:pt x="5" y="92"/>
                    </a:cubicBezTo>
                    <a:cubicBezTo>
                      <a:pt x="4" y="88"/>
                      <a:pt x="0" y="78"/>
                      <a:pt x="45" y="53"/>
                    </a:cubicBezTo>
                    <a:cubicBezTo>
                      <a:pt x="51" y="63"/>
                      <a:pt x="51" y="63"/>
                      <a:pt x="51" y="63"/>
                    </a:cubicBezTo>
                    <a:cubicBezTo>
                      <a:pt x="28" y="76"/>
                      <a:pt x="19" y="84"/>
                      <a:pt x="17" y="88"/>
                    </a:cubicBezTo>
                    <a:cubicBezTo>
                      <a:pt x="25" y="90"/>
                      <a:pt x="57" y="86"/>
                      <a:pt x="108" y="65"/>
                    </a:cubicBezTo>
                    <a:cubicBezTo>
                      <a:pt x="160" y="45"/>
                      <a:pt x="186" y="26"/>
                      <a:pt x="190" y="19"/>
                    </a:cubicBezTo>
                    <a:cubicBezTo>
                      <a:pt x="186" y="18"/>
                      <a:pt x="175" y="18"/>
                      <a:pt x="149" y="25"/>
                    </a:cubicBezTo>
                    <a:cubicBezTo>
                      <a:pt x="146" y="13"/>
                      <a:pt x="146" y="13"/>
                      <a:pt x="146" y="13"/>
                    </a:cubicBezTo>
                    <a:cubicBezTo>
                      <a:pt x="196" y="0"/>
                      <a:pt x="200" y="10"/>
                      <a:pt x="202" y="14"/>
                    </a:cubicBezTo>
                    <a:cubicBezTo>
                      <a:pt x="205" y="22"/>
                      <a:pt x="198" y="32"/>
                      <a:pt x="177" y="45"/>
                    </a:cubicBezTo>
                    <a:cubicBezTo>
                      <a:pt x="161" y="55"/>
                      <a:pt x="138" y="66"/>
                      <a:pt x="113" y="76"/>
                    </a:cubicBezTo>
                    <a:cubicBezTo>
                      <a:pt x="105" y="80"/>
                      <a:pt x="53" y="100"/>
                      <a:pt x="24"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grpSp>
      </p:grpSp>
      <p:grpSp>
        <p:nvGrpSpPr>
          <p:cNvPr id="24" name="组合 23"/>
          <p:cNvGrpSpPr/>
          <p:nvPr/>
        </p:nvGrpSpPr>
        <p:grpSpPr>
          <a:xfrm>
            <a:off x="8767147" y="2081700"/>
            <a:ext cx="726307" cy="726307"/>
            <a:chOff x="4007768" y="2647142"/>
            <a:chExt cx="914400" cy="914400"/>
          </a:xfrm>
        </p:grpSpPr>
        <p:sp>
          <p:nvSpPr>
            <p:cNvPr id="25" name="椭圆 24"/>
            <p:cNvSpPr/>
            <p:nvPr/>
          </p:nvSpPr>
          <p:spPr>
            <a:xfrm>
              <a:off x="4007768" y="2647142"/>
              <a:ext cx="914400" cy="914400"/>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2"/>
                </a:solidFill>
                <a:cs typeface="+mn-ea"/>
                <a:sym typeface="+mn-lt"/>
              </a:endParaRPr>
            </a:p>
          </p:txBody>
        </p:sp>
        <p:sp>
          <p:nvSpPr>
            <p:cNvPr id="26" name="Freeform 42"/>
            <p:cNvSpPr>
              <a:spLocks noEditPoints="1"/>
            </p:cNvSpPr>
            <p:nvPr/>
          </p:nvSpPr>
          <p:spPr bwMode="auto">
            <a:xfrm>
              <a:off x="4212555" y="2848189"/>
              <a:ext cx="504825" cy="539750"/>
            </a:xfrm>
            <a:custGeom>
              <a:avLst/>
              <a:gdLst>
                <a:gd name="T0" fmla="*/ 169 w 185"/>
                <a:gd name="T1" fmla="*/ 93 h 198"/>
                <a:gd name="T2" fmla="*/ 147 w 185"/>
                <a:gd name="T3" fmla="*/ 35 h 198"/>
                <a:gd name="T4" fmla="*/ 93 w 185"/>
                <a:gd name="T5" fmla="*/ 0 h 198"/>
                <a:gd name="T6" fmla="*/ 39 w 185"/>
                <a:gd name="T7" fmla="*/ 35 h 198"/>
                <a:gd name="T8" fmla="*/ 22 w 185"/>
                <a:gd name="T9" fmla="*/ 99 h 198"/>
                <a:gd name="T10" fmla="*/ 39 w 185"/>
                <a:gd name="T11" fmla="*/ 162 h 198"/>
                <a:gd name="T12" fmla="*/ 93 w 185"/>
                <a:gd name="T13" fmla="*/ 198 h 198"/>
                <a:gd name="T14" fmla="*/ 147 w 185"/>
                <a:gd name="T15" fmla="*/ 162 h 198"/>
                <a:gd name="T16" fmla="*/ 169 w 185"/>
                <a:gd name="T17" fmla="*/ 104 h 198"/>
                <a:gd name="T18" fmla="*/ 147 w 185"/>
                <a:gd name="T19" fmla="*/ 47 h 198"/>
                <a:gd name="T20" fmla="*/ 159 w 185"/>
                <a:gd name="T21" fmla="*/ 86 h 198"/>
                <a:gd name="T22" fmla="*/ 137 w 185"/>
                <a:gd name="T23" fmla="*/ 74 h 198"/>
                <a:gd name="T24" fmla="*/ 147 w 185"/>
                <a:gd name="T25" fmla="*/ 47 h 198"/>
                <a:gd name="T26" fmla="*/ 93 w 185"/>
                <a:gd name="T27" fmla="*/ 136 h 198"/>
                <a:gd name="T28" fmla="*/ 61 w 185"/>
                <a:gd name="T29" fmla="*/ 117 h 198"/>
                <a:gd name="T30" fmla="*/ 61 w 185"/>
                <a:gd name="T31" fmla="*/ 80 h 198"/>
                <a:gd name="T32" fmla="*/ 93 w 185"/>
                <a:gd name="T33" fmla="*/ 61 h 198"/>
                <a:gd name="T34" fmla="*/ 125 w 185"/>
                <a:gd name="T35" fmla="*/ 80 h 198"/>
                <a:gd name="T36" fmla="*/ 125 w 185"/>
                <a:gd name="T37" fmla="*/ 117 h 198"/>
                <a:gd name="T38" fmla="*/ 123 w 185"/>
                <a:gd name="T39" fmla="*/ 133 h 198"/>
                <a:gd name="T40" fmla="*/ 108 w 185"/>
                <a:gd name="T41" fmla="*/ 142 h 198"/>
                <a:gd name="T42" fmla="*/ 123 w 185"/>
                <a:gd name="T43" fmla="*/ 133 h 198"/>
                <a:gd name="T44" fmla="*/ 66 w 185"/>
                <a:gd name="T45" fmla="*/ 146 h 198"/>
                <a:gd name="T46" fmla="*/ 71 w 185"/>
                <a:gd name="T47" fmla="*/ 138 h 198"/>
                <a:gd name="T48" fmla="*/ 48 w 185"/>
                <a:gd name="T49" fmla="*/ 108 h 198"/>
                <a:gd name="T50" fmla="*/ 48 w 185"/>
                <a:gd name="T51" fmla="*/ 90 h 198"/>
                <a:gd name="T52" fmla="*/ 48 w 185"/>
                <a:gd name="T53" fmla="*/ 108 h 198"/>
                <a:gd name="T54" fmla="*/ 66 w 185"/>
                <a:gd name="T55" fmla="*/ 51 h 198"/>
                <a:gd name="T56" fmla="*/ 71 w 185"/>
                <a:gd name="T57" fmla="*/ 60 h 198"/>
                <a:gd name="T58" fmla="*/ 108 w 185"/>
                <a:gd name="T59" fmla="*/ 55 h 198"/>
                <a:gd name="T60" fmla="*/ 123 w 185"/>
                <a:gd name="T61" fmla="*/ 64 h 198"/>
                <a:gd name="T62" fmla="*/ 108 w 185"/>
                <a:gd name="T63" fmla="*/ 55 h 198"/>
                <a:gd name="T64" fmla="*/ 148 w 185"/>
                <a:gd name="T65" fmla="*/ 99 h 198"/>
                <a:gd name="T66" fmla="*/ 138 w 185"/>
                <a:gd name="T67" fmla="*/ 99 h 198"/>
                <a:gd name="T68" fmla="*/ 93 w 185"/>
                <a:gd name="T69" fmla="*/ 12 h 198"/>
                <a:gd name="T70" fmla="*/ 93 w 185"/>
                <a:gd name="T71" fmla="*/ 48 h 198"/>
                <a:gd name="T72" fmla="*/ 93 w 185"/>
                <a:gd name="T73" fmla="*/ 12 h 198"/>
                <a:gd name="T74" fmla="*/ 39 w 185"/>
                <a:gd name="T75" fmla="*/ 47 h 198"/>
                <a:gd name="T76" fmla="*/ 49 w 185"/>
                <a:gd name="T77" fmla="*/ 73 h 198"/>
                <a:gd name="T78" fmla="*/ 18 w 185"/>
                <a:gd name="T79" fmla="*/ 55 h 198"/>
                <a:gd name="T80" fmla="*/ 18 w 185"/>
                <a:gd name="T81" fmla="*/ 142 h 198"/>
                <a:gd name="T82" fmla="*/ 49 w 185"/>
                <a:gd name="T83" fmla="*/ 124 h 198"/>
                <a:gd name="T84" fmla="*/ 39 w 185"/>
                <a:gd name="T85" fmla="*/ 150 h 198"/>
                <a:gd name="T86" fmla="*/ 69 w 185"/>
                <a:gd name="T87" fmla="*/ 158 h 198"/>
                <a:gd name="T88" fmla="*/ 117 w 185"/>
                <a:gd name="T89" fmla="*/ 158 h 198"/>
                <a:gd name="T90" fmla="*/ 168 w 185"/>
                <a:gd name="T91" fmla="*/ 142 h 198"/>
                <a:gd name="T92" fmla="*/ 132 w 185"/>
                <a:gd name="T93" fmla="*/ 149 h 198"/>
                <a:gd name="T94" fmla="*/ 156 w 185"/>
                <a:gd name="T95" fmla="*/ 107 h 198"/>
                <a:gd name="T96" fmla="*/ 168 w 185"/>
                <a:gd name="T97" fmla="*/ 14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5" h="198">
                  <a:moveTo>
                    <a:pt x="164" y="99"/>
                  </a:moveTo>
                  <a:cubicBezTo>
                    <a:pt x="166" y="97"/>
                    <a:pt x="167" y="95"/>
                    <a:pt x="169" y="93"/>
                  </a:cubicBezTo>
                  <a:cubicBezTo>
                    <a:pt x="182" y="76"/>
                    <a:pt x="185" y="60"/>
                    <a:pt x="179" y="49"/>
                  </a:cubicBezTo>
                  <a:cubicBezTo>
                    <a:pt x="175" y="43"/>
                    <a:pt x="167" y="35"/>
                    <a:pt x="147" y="35"/>
                  </a:cubicBezTo>
                  <a:cubicBezTo>
                    <a:pt x="141" y="35"/>
                    <a:pt x="135" y="36"/>
                    <a:pt x="129" y="37"/>
                  </a:cubicBezTo>
                  <a:cubicBezTo>
                    <a:pt x="121" y="14"/>
                    <a:pt x="108" y="0"/>
                    <a:pt x="93" y="0"/>
                  </a:cubicBezTo>
                  <a:cubicBezTo>
                    <a:pt x="78" y="0"/>
                    <a:pt x="65" y="14"/>
                    <a:pt x="57" y="37"/>
                  </a:cubicBezTo>
                  <a:cubicBezTo>
                    <a:pt x="51" y="36"/>
                    <a:pt x="45" y="35"/>
                    <a:pt x="39" y="35"/>
                  </a:cubicBezTo>
                  <a:cubicBezTo>
                    <a:pt x="20" y="35"/>
                    <a:pt x="11" y="43"/>
                    <a:pt x="7" y="49"/>
                  </a:cubicBezTo>
                  <a:cubicBezTo>
                    <a:pt x="0" y="62"/>
                    <a:pt x="6" y="80"/>
                    <a:pt x="22" y="99"/>
                  </a:cubicBezTo>
                  <a:cubicBezTo>
                    <a:pt x="6" y="117"/>
                    <a:pt x="0" y="135"/>
                    <a:pt x="7" y="148"/>
                  </a:cubicBezTo>
                  <a:cubicBezTo>
                    <a:pt x="11" y="155"/>
                    <a:pt x="20" y="162"/>
                    <a:pt x="39" y="162"/>
                  </a:cubicBezTo>
                  <a:cubicBezTo>
                    <a:pt x="45" y="162"/>
                    <a:pt x="51" y="162"/>
                    <a:pt x="57" y="160"/>
                  </a:cubicBezTo>
                  <a:cubicBezTo>
                    <a:pt x="65" y="183"/>
                    <a:pt x="78" y="198"/>
                    <a:pt x="93" y="198"/>
                  </a:cubicBezTo>
                  <a:cubicBezTo>
                    <a:pt x="108" y="198"/>
                    <a:pt x="121" y="183"/>
                    <a:pt x="129" y="160"/>
                  </a:cubicBezTo>
                  <a:cubicBezTo>
                    <a:pt x="135" y="162"/>
                    <a:pt x="141" y="162"/>
                    <a:pt x="147" y="162"/>
                  </a:cubicBezTo>
                  <a:cubicBezTo>
                    <a:pt x="167" y="162"/>
                    <a:pt x="175" y="155"/>
                    <a:pt x="179" y="148"/>
                  </a:cubicBezTo>
                  <a:cubicBezTo>
                    <a:pt x="185" y="137"/>
                    <a:pt x="182" y="121"/>
                    <a:pt x="169" y="104"/>
                  </a:cubicBezTo>
                  <a:cubicBezTo>
                    <a:pt x="167" y="102"/>
                    <a:pt x="166" y="100"/>
                    <a:pt x="164" y="99"/>
                  </a:cubicBezTo>
                  <a:close/>
                  <a:moveTo>
                    <a:pt x="147" y="47"/>
                  </a:moveTo>
                  <a:cubicBezTo>
                    <a:pt x="158" y="47"/>
                    <a:pt x="165" y="50"/>
                    <a:pt x="168" y="55"/>
                  </a:cubicBezTo>
                  <a:cubicBezTo>
                    <a:pt x="172" y="62"/>
                    <a:pt x="169" y="73"/>
                    <a:pt x="159" y="86"/>
                  </a:cubicBezTo>
                  <a:cubicBezTo>
                    <a:pt x="158" y="87"/>
                    <a:pt x="157" y="89"/>
                    <a:pt x="156" y="90"/>
                  </a:cubicBezTo>
                  <a:cubicBezTo>
                    <a:pt x="150" y="84"/>
                    <a:pt x="144" y="79"/>
                    <a:pt x="137" y="74"/>
                  </a:cubicBezTo>
                  <a:cubicBezTo>
                    <a:pt x="136" y="65"/>
                    <a:pt x="134" y="56"/>
                    <a:pt x="132" y="49"/>
                  </a:cubicBezTo>
                  <a:cubicBezTo>
                    <a:pt x="137" y="48"/>
                    <a:pt x="142" y="47"/>
                    <a:pt x="147" y="47"/>
                  </a:cubicBezTo>
                  <a:close/>
                  <a:moveTo>
                    <a:pt x="110" y="127"/>
                  </a:moveTo>
                  <a:cubicBezTo>
                    <a:pt x="104" y="130"/>
                    <a:pt x="99" y="133"/>
                    <a:pt x="93" y="136"/>
                  </a:cubicBezTo>
                  <a:cubicBezTo>
                    <a:pt x="88" y="133"/>
                    <a:pt x="82" y="130"/>
                    <a:pt x="77" y="127"/>
                  </a:cubicBezTo>
                  <a:cubicBezTo>
                    <a:pt x="71" y="124"/>
                    <a:pt x="66" y="121"/>
                    <a:pt x="61" y="117"/>
                  </a:cubicBezTo>
                  <a:cubicBezTo>
                    <a:pt x="60" y="111"/>
                    <a:pt x="60" y="105"/>
                    <a:pt x="60" y="99"/>
                  </a:cubicBezTo>
                  <a:cubicBezTo>
                    <a:pt x="60" y="92"/>
                    <a:pt x="60" y="86"/>
                    <a:pt x="61" y="80"/>
                  </a:cubicBezTo>
                  <a:cubicBezTo>
                    <a:pt x="66" y="77"/>
                    <a:pt x="71" y="73"/>
                    <a:pt x="77" y="70"/>
                  </a:cubicBezTo>
                  <a:cubicBezTo>
                    <a:pt x="82" y="67"/>
                    <a:pt x="88" y="64"/>
                    <a:pt x="93" y="61"/>
                  </a:cubicBezTo>
                  <a:cubicBezTo>
                    <a:pt x="99" y="64"/>
                    <a:pt x="104" y="67"/>
                    <a:pt x="110" y="70"/>
                  </a:cubicBezTo>
                  <a:cubicBezTo>
                    <a:pt x="115" y="73"/>
                    <a:pt x="120" y="77"/>
                    <a:pt x="125" y="80"/>
                  </a:cubicBezTo>
                  <a:cubicBezTo>
                    <a:pt x="126" y="86"/>
                    <a:pt x="126" y="92"/>
                    <a:pt x="126" y="99"/>
                  </a:cubicBezTo>
                  <a:cubicBezTo>
                    <a:pt x="126" y="105"/>
                    <a:pt x="126" y="111"/>
                    <a:pt x="125" y="117"/>
                  </a:cubicBezTo>
                  <a:cubicBezTo>
                    <a:pt x="120" y="121"/>
                    <a:pt x="115" y="124"/>
                    <a:pt x="110" y="127"/>
                  </a:cubicBezTo>
                  <a:close/>
                  <a:moveTo>
                    <a:pt x="123" y="133"/>
                  </a:moveTo>
                  <a:cubicBezTo>
                    <a:pt x="122" y="138"/>
                    <a:pt x="122" y="142"/>
                    <a:pt x="120" y="146"/>
                  </a:cubicBezTo>
                  <a:cubicBezTo>
                    <a:pt x="116" y="145"/>
                    <a:pt x="112" y="144"/>
                    <a:pt x="108" y="142"/>
                  </a:cubicBezTo>
                  <a:cubicBezTo>
                    <a:pt x="110" y="141"/>
                    <a:pt x="113" y="139"/>
                    <a:pt x="116" y="138"/>
                  </a:cubicBezTo>
                  <a:cubicBezTo>
                    <a:pt x="118" y="136"/>
                    <a:pt x="121" y="135"/>
                    <a:pt x="123" y="133"/>
                  </a:cubicBezTo>
                  <a:close/>
                  <a:moveTo>
                    <a:pt x="78" y="142"/>
                  </a:moveTo>
                  <a:cubicBezTo>
                    <a:pt x="74" y="144"/>
                    <a:pt x="70" y="145"/>
                    <a:pt x="66" y="146"/>
                  </a:cubicBezTo>
                  <a:cubicBezTo>
                    <a:pt x="65" y="142"/>
                    <a:pt x="64" y="138"/>
                    <a:pt x="63" y="133"/>
                  </a:cubicBezTo>
                  <a:cubicBezTo>
                    <a:pt x="65" y="135"/>
                    <a:pt x="68" y="136"/>
                    <a:pt x="71" y="138"/>
                  </a:cubicBezTo>
                  <a:cubicBezTo>
                    <a:pt x="73" y="139"/>
                    <a:pt x="76" y="141"/>
                    <a:pt x="78" y="142"/>
                  </a:cubicBezTo>
                  <a:close/>
                  <a:moveTo>
                    <a:pt x="48" y="108"/>
                  </a:moveTo>
                  <a:cubicBezTo>
                    <a:pt x="45" y="105"/>
                    <a:pt x="41" y="102"/>
                    <a:pt x="38" y="99"/>
                  </a:cubicBezTo>
                  <a:cubicBezTo>
                    <a:pt x="41" y="96"/>
                    <a:pt x="45" y="93"/>
                    <a:pt x="48" y="90"/>
                  </a:cubicBezTo>
                  <a:cubicBezTo>
                    <a:pt x="48" y="93"/>
                    <a:pt x="48" y="96"/>
                    <a:pt x="48" y="99"/>
                  </a:cubicBezTo>
                  <a:cubicBezTo>
                    <a:pt x="48" y="102"/>
                    <a:pt x="48" y="105"/>
                    <a:pt x="48" y="108"/>
                  </a:cubicBezTo>
                  <a:close/>
                  <a:moveTo>
                    <a:pt x="63" y="64"/>
                  </a:moveTo>
                  <a:cubicBezTo>
                    <a:pt x="64" y="60"/>
                    <a:pt x="65" y="55"/>
                    <a:pt x="66" y="51"/>
                  </a:cubicBezTo>
                  <a:cubicBezTo>
                    <a:pt x="70" y="52"/>
                    <a:pt x="74" y="54"/>
                    <a:pt x="78" y="55"/>
                  </a:cubicBezTo>
                  <a:cubicBezTo>
                    <a:pt x="76" y="57"/>
                    <a:pt x="73" y="58"/>
                    <a:pt x="71" y="60"/>
                  </a:cubicBezTo>
                  <a:cubicBezTo>
                    <a:pt x="68" y="61"/>
                    <a:pt x="65" y="63"/>
                    <a:pt x="63" y="64"/>
                  </a:cubicBezTo>
                  <a:close/>
                  <a:moveTo>
                    <a:pt x="108" y="55"/>
                  </a:moveTo>
                  <a:cubicBezTo>
                    <a:pt x="112" y="54"/>
                    <a:pt x="116" y="52"/>
                    <a:pt x="120" y="51"/>
                  </a:cubicBezTo>
                  <a:cubicBezTo>
                    <a:pt x="122" y="55"/>
                    <a:pt x="122" y="60"/>
                    <a:pt x="123" y="64"/>
                  </a:cubicBezTo>
                  <a:cubicBezTo>
                    <a:pt x="121" y="63"/>
                    <a:pt x="118" y="61"/>
                    <a:pt x="116" y="60"/>
                  </a:cubicBezTo>
                  <a:cubicBezTo>
                    <a:pt x="113" y="58"/>
                    <a:pt x="110" y="57"/>
                    <a:pt x="108" y="55"/>
                  </a:cubicBezTo>
                  <a:close/>
                  <a:moveTo>
                    <a:pt x="138" y="90"/>
                  </a:moveTo>
                  <a:cubicBezTo>
                    <a:pt x="141" y="93"/>
                    <a:pt x="145" y="96"/>
                    <a:pt x="148" y="99"/>
                  </a:cubicBezTo>
                  <a:cubicBezTo>
                    <a:pt x="145" y="102"/>
                    <a:pt x="141" y="105"/>
                    <a:pt x="138" y="108"/>
                  </a:cubicBezTo>
                  <a:cubicBezTo>
                    <a:pt x="138" y="105"/>
                    <a:pt x="138" y="102"/>
                    <a:pt x="138" y="99"/>
                  </a:cubicBezTo>
                  <a:cubicBezTo>
                    <a:pt x="138" y="96"/>
                    <a:pt x="138" y="93"/>
                    <a:pt x="138" y="90"/>
                  </a:cubicBezTo>
                  <a:close/>
                  <a:moveTo>
                    <a:pt x="93" y="12"/>
                  </a:moveTo>
                  <a:cubicBezTo>
                    <a:pt x="102" y="12"/>
                    <a:pt x="110" y="22"/>
                    <a:pt x="117" y="40"/>
                  </a:cubicBezTo>
                  <a:cubicBezTo>
                    <a:pt x="109" y="42"/>
                    <a:pt x="101" y="45"/>
                    <a:pt x="93" y="48"/>
                  </a:cubicBezTo>
                  <a:cubicBezTo>
                    <a:pt x="85" y="45"/>
                    <a:pt x="77" y="42"/>
                    <a:pt x="69" y="40"/>
                  </a:cubicBezTo>
                  <a:cubicBezTo>
                    <a:pt x="76" y="22"/>
                    <a:pt x="85" y="12"/>
                    <a:pt x="93" y="12"/>
                  </a:cubicBezTo>
                  <a:close/>
                  <a:moveTo>
                    <a:pt x="18" y="55"/>
                  </a:moveTo>
                  <a:cubicBezTo>
                    <a:pt x="21" y="50"/>
                    <a:pt x="28" y="47"/>
                    <a:pt x="39" y="47"/>
                  </a:cubicBezTo>
                  <a:cubicBezTo>
                    <a:pt x="44" y="47"/>
                    <a:pt x="49" y="48"/>
                    <a:pt x="54" y="49"/>
                  </a:cubicBezTo>
                  <a:cubicBezTo>
                    <a:pt x="52" y="56"/>
                    <a:pt x="50" y="65"/>
                    <a:pt x="49" y="73"/>
                  </a:cubicBezTo>
                  <a:cubicBezTo>
                    <a:pt x="42" y="79"/>
                    <a:pt x="36" y="84"/>
                    <a:pt x="30" y="90"/>
                  </a:cubicBezTo>
                  <a:cubicBezTo>
                    <a:pt x="18" y="75"/>
                    <a:pt x="14" y="62"/>
                    <a:pt x="18" y="55"/>
                  </a:cubicBezTo>
                  <a:close/>
                  <a:moveTo>
                    <a:pt x="39" y="150"/>
                  </a:moveTo>
                  <a:cubicBezTo>
                    <a:pt x="28" y="150"/>
                    <a:pt x="21" y="147"/>
                    <a:pt x="18" y="142"/>
                  </a:cubicBezTo>
                  <a:cubicBezTo>
                    <a:pt x="14" y="135"/>
                    <a:pt x="18" y="122"/>
                    <a:pt x="30" y="108"/>
                  </a:cubicBezTo>
                  <a:cubicBezTo>
                    <a:pt x="36" y="113"/>
                    <a:pt x="42" y="119"/>
                    <a:pt x="49" y="124"/>
                  </a:cubicBezTo>
                  <a:cubicBezTo>
                    <a:pt x="50" y="133"/>
                    <a:pt x="52" y="141"/>
                    <a:pt x="54" y="149"/>
                  </a:cubicBezTo>
                  <a:cubicBezTo>
                    <a:pt x="49" y="150"/>
                    <a:pt x="44" y="150"/>
                    <a:pt x="39" y="150"/>
                  </a:cubicBezTo>
                  <a:close/>
                  <a:moveTo>
                    <a:pt x="93" y="186"/>
                  </a:moveTo>
                  <a:cubicBezTo>
                    <a:pt x="85" y="186"/>
                    <a:pt x="76" y="175"/>
                    <a:pt x="69" y="158"/>
                  </a:cubicBezTo>
                  <a:cubicBezTo>
                    <a:pt x="77" y="155"/>
                    <a:pt x="85" y="153"/>
                    <a:pt x="93" y="149"/>
                  </a:cubicBezTo>
                  <a:cubicBezTo>
                    <a:pt x="101" y="153"/>
                    <a:pt x="109" y="155"/>
                    <a:pt x="117" y="158"/>
                  </a:cubicBezTo>
                  <a:cubicBezTo>
                    <a:pt x="110" y="175"/>
                    <a:pt x="102" y="186"/>
                    <a:pt x="93" y="186"/>
                  </a:cubicBezTo>
                  <a:close/>
                  <a:moveTo>
                    <a:pt x="168" y="142"/>
                  </a:moveTo>
                  <a:cubicBezTo>
                    <a:pt x="165" y="147"/>
                    <a:pt x="158" y="150"/>
                    <a:pt x="147" y="150"/>
                  </a:cubicBezTo>
                  <a:cubicBezTo>
                    <a:pt x="142" y="150"/>
                    <a:pt x="137" y="150"/>
                    <a:pt x="132" y="149"/>
                  </a:cubicBezTo>
                  <a:cubicBezTo>
                    <a:pt x="134" y="141"/>
                    <a:pt x="136" y="133"/>
                    <a:pt x="137" y="124"/>
                  </a:cubicBezTo>
                  <a:cubicBezTo>
                    <a:pt x="144" y="119"/>
                    <a:pt x="150" y="113"/>
                    <a:pt x="156" y="107"/>
                  </a:cubicBezTo>
                  <a:cubicBezTo>
                    <a:pt x="157" y="109"/>
                    <a:pt x="158" y="110"/>
                    <a:pt x="159" y="111"/>
                  </a:cubicBezTo>
                  <a:cubicBezTo>
                    <a:pt x="169" y="124"/>
                    <a:pt x="172" y="135"/>
                    <a:pt x="168" y="142"/>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grpSp>
      <p:grpSp>
        <p:nvGrpSpPr>
          <p:cNvPr id="27" name="组合 26"/>
          <p:cNvGrpSpPr/>
          <p:nvPr/>
        </p:nvGrpSpPr>
        <p:grpSpPr>
          <a:xfrm>
            <a:off x="4647635" y="3091690"/>
            <a:ext cx="2489354" cy="2998708"/>
            <a:chOff x="1290499" y="2820537"/>
            <a:chExt cx="2914422" cy="2998708"/>
          </a:xfrm>
        </p:grpSpPr>
        <p:sp>
          <p:nvSpPr>
            <p:cNvPr id="28" name="文本框 19"/>
            <p:cNvSpPr txBox="1"/>
            <p:nvPr/>
          </p:nvSpPr>
          <p:spPr>
            <a:xfrm>
              <a:off x="1290499" y="3512290"/>
              <a:ext cx="2914422" cy="23069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sz="1600">
                  <a:solidFill>
                    <a:schemeClr val="tx2"/>
                  </a:solidFill>
                  <a:cs typeface="+mn-ea"/>
                  <a:sym typeface="+mn-lt"/>
                </a:rPr>
                <a:t>所谓的“MVP”（最小化可实行产品实验），便可以在线上或者实验室中，通过低成本的方式完成，其结果反馈是进行大规模实践的重要依据。</a:t>
              </a:r>
              <a:endParaRPr lang="zh-CN" altLang="en-US" sz="1600" dirty="0">
                <a:solidFill>
                  <a:schemeClr val="tx2"/>
                </a:solidFill>
                <a:cs typeface="+mn-ea"/>
                <a:sym typeface="+mn-lt"/>
              </a:endParaRPr>
            </a:p>
          </p:txBody>
        </p:sp>
        <p:sp>
          <p:nvSpPr>
            <p:cNvPr id="29" name="矩形 28"/>
            <p:cNvSpPr/>
            <p:nvPr/>
          </p:nvSpPr>
          <p:spPr>
            <a:xfrm>
              <a:off x="1408407" y="2820537"/>
              <a:ext cx="2678702" cy="6451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b="1" dirty="0">
                  <a:solidFill>
                    <a:schemeClr val="tx2"/>
                  </a:solidFill>
                  <a:cs typeface="+mn-ea"/>
                  <a:sym typeface="+mn-lt"/>
                </a:rPr>
                <a:t>（二）方法层面：去做，才可能想明白</a:t>
              </a:r>
              <a:endParaRPr lang="zh-CN" altLang="en-US" b="1" dirty="0">
                <a:solidFill>
                  <a:schemeClr val="tx2"/>
                </a:solidFill>
                <a:cs typeface="+mn-ea"/>
                <a:sym typeface="+mn-lt"/>
              </a:endParaRPr>
            </a:p>
          </p:txBody>
        </p:sp>
      </p:grpSp>
      <p:grpSp>
        <p:nvGrpSpPr>
          <p:cNvPr id="30" name="组合 29"/>
          <p:cNvGrpSpPr/>
          <p:nvPr/>
        </p:nvGrpSpPr>
        <p:grpSpPr>
          <a:xfrm>
            <a:off x="7842903" y="3091613"/>
            <a:ext cx="2489354" cy="2998073"/>
            <a:chOff x="1280091" y="2826252"/>
            <a:chExt cx="2914422" cy="2998073"/>
          </a:xfrm>
        </p:grpSpPr>
        <p:sp>
          <p:nvSpPr>
            <p:cNvPr id="31" name="文本框 19"/>
            <p:cNvSpPr txBox="1"/>
            <p:nvPr/>
          </p:nvSpPr>
          <p:spPr>
            <a:xfrm>
              <a:off x="1280091" y="3517370"/>
              <a:ext cx="2914422" cy="23069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sz="1600">
                  <a:solidFill>
                    <a:schemeClr val="tx2"/>
                  </a:solidFill>
                  <a:cs typeface="+mn-ea"/>
                  <a:sym typeface="+mn-lt"/>
                </a:rPr>
                <a:t>转变了理念，也能真正动手去做，但由谁来操盘转型实践又是另一个问题。因此，吸引更多的人才加入到宏伟计划之中就成为当务之急。</a:t>
              </a:r>
              <a:endParaRPr lang="zh-CN" altLang="en-US" sz="1600" dirty="0">
                <a:solidFill>
                  <a:schemeClr val="tx2"/>
                </a:solidFill>
                <a:cs typeface="+mn-ea"/>
                <a:sym typeface="+mn-lt"/>
              </a:endParaRPr>
            </a:p>
          </p:txBody>
        </p:sp>
        <p:sp>
          <p:nvSpPr>
            <p:cNvPr id="32" name="矩形 31"/>
            <p:cNvSpPr/>
            <p:nvPr/>
          </p:nvSpPr>
          <p:spPr>
            <a:xfrm>
              <a:off x="1397256" y="2826252"/>
              <a:ext cx="2678702" cy="6451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b="1" dirty="0">
                  <a:solidFill>
                    <a:schemeClr val="tx2"/>
                  </a:solidFill>
                  <a:cs typeface="+mn-ea"/>
                  <a:sym typeface="+mn-lt"/>
                </a:rPr>
                <a:t>（三）支撑层面：跨界，才能连接人才</a:t>
              </a:r>
              <a:endParaRPr lang="zh-CN" altLang="en-US" b="1" dirty="0">
                <a:solidFill>
                  <a:schemeClr val="tx2"/>
                </a:solidFill>
                <a:cs typeface="+mn-ea"/>
                <a:sym typeface="+mn-lt"/>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6699"/>
        </a:solidFill>
        <a:effectLst/>
      </p:bgPr>
    </p:bg>
    <p:spTree>
      <p:nvGrpSpPr>
        <p:cNvPr id="1" name=""/>
        <p:cNvGrpSpPr/>
        <p:nvPr/>
      </p:nvGrpSpPr>
      <p:grpSpPr>
        <a:xfrm>
          <a:off x="0" y="0"/>
          <a:ext cx="0" cy="0"/>
          <a:chOff x="0" y="0"/>
          <a:chExt cx="0" cy="0"/>
        </a:xfrm>
      </p:grpSpPr>
      <p:grpSp>
        <p:nvGrpSpPr>
          <p:cNvPr id="3" name="组合 2"/>
          <p:cNvGrpSpPr/>
          <p:nvPr/>
        </p:nvGrpSpPr>
        <p:grpSpPr>
          <a:xfrm>
            <a:off x="0" y="378281"/>
            <a:ext cx="12192000" cy="6109605"/>
            <a:chOff x="0" y="378281"/>
            <a:chExt cx="12192000" cy="6109605"/>
          </a:xfrm>
        </p:grpSpPr>
        <p:sp>
          <p:nvSpPr>
            <p:cNvPr id="4" name="矩形 3"/>
            <p:cNvSpPr/>
            <p:nvPr/>
          </p:nvSpPr>
          <p:spPr>
            <a:xfrm>
              <a:off x="355599" y="391886"/>
              <a:ext cx="11509829" cy="609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流程图: 手动输入 4"/>
            <p:cNvSpPr/>
            <p:nvPr/>
          </p:nvSpPr>
          <p:spPr>
            <a:xfrm rot="5400000">
              <a:off x="1175657" y="4397829"/>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流程图: 手动输入 5"/>
            <p:cNvSpPr/>
            <p:nvPr/>
          </p:nvSpPr>
          <p:spPr>
            <a:xfrm rot="16200000">
              <a:off x="10101943" y="-797376"/>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 name="组合 1"/>
          <p:cNvGrpSpPr/>
          <p:nvPr/>
        </p:nvGrpSpPr>
        <p:grpSpPr>
          <a:xfrm>
            <a:off x="326572" y="3341916"/>
            <a:ext cx="11526156" cy="182336"/>
            <a:chOff x="326572" y="3341916"/>
            <a:chExt cx="11526156" cy="182336"/>
          </a:xfrm>
        </p:grpSpPr>
        <p:grpSp>
          <p:nvGrpSpPr>
            <p:cNvPr id="21" name="组合 20"/>
            <p:cNvGrpSpPr/>
            <p:nvPr/>
          </p:nvGrpSpPr>
          <p:grpSpPr>
            <a:xfrm>
              <a:off x="326572" y="3341916"/>
              <a:ext cx="1959428" cy="182336"/>
              <a:chOff x="326572" y="3341916"/>
              <a:chExt cx="1959428" cy="182336"/>
            </a:xfrm>
          </p:grpSpPr>
          <p:cxnSp>
            <p:nvCxnSpPr>
              <p:cNvPr id="8" name="直接连接符 7"/>
              <p:cNvCxnSpPr/>
              <p:nvPr/>
            </p:nvCxnSpPr>
            <p:spPr>
              <a:xfrm>
                <a:off x="326572" y="3433084"/>
                <a:ext cx="1758042"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2103664" y="3341916"/>
                <a:ext cx="182336" cy="182336"/>
              </a:xfrm>
              <a:prstGeom prst="ellipse">
                <a:avLst/>
              </a:prstGeom>
              <a:no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2" name="组合 21"/>
            <p:cNvGrpSpPr/>
            <p:nvPr/>
          </p:nvGrpSpPr>
          <p:grpSpPr>
            <a:xfrm>
              <a:off x="9935027" y="3341916"/>
              <a:ext cx="1917701" cy="182336"/>
              <a:chOff x="9935027" y="3341916"/>
              <a:chExt cx="1917701" cy="182336"/>
            </a:xfrm>
          </p:grpSpPr>
          <p:cxnSp>
            <p:nvCxnSpPr>
              <p:cNvPr id="13" name="直接连接符 12"/>
              <p:cNvCxnSpPr/>
              <p:nvPr/>
            </p:nvCxnSpPr>
            <p:spPr>
              <a:xfrm flipH="1">
                <a:off x="10123714" y="3427186"/>
                <a:ext cx="1729014"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rot="10800000">
                <a:off x="9935027" y="3341916"/>
                <a:ext cx="182336" cy="182336"/>
              </a:xfrm>
              <a:prstGeom prst="ellipse">
                <a:avLst/>
              </a:prstGeom>
              <a:no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sp>
        <p:nvSpPr>
          <p:cNvPr id="15" name="矩形 14"/>
          <p:cNvSpPr/>
          <p:nvPr/>
        </p:nvSpPr>
        <p:spPr>
          <a:xfrm>
            <a:off x="2285999" y="2978221"/>
            <a:ext cx="7620001" cy="922020"/>
          </a:xfrm>
          <a:prstGeom prst="rect">
            <a:avLst/>
          </a:prstGeom>
          <a:effectLst>
            <a:outerShdw blurRad="63500" sx="102000" sy="102000" algn="ctr"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5400" dirty="0">
                <a:solidFill>
                  <a:schemeClr val="tx2">
                    <a:lumMod val="75000"/>
                  </a:schemeClr>
                </a:solidFill>
                <a:cs typeface="+mn-ea"/>
                <a:sym typeface="+mn-lt"/>
              </a:rPr>
              <a:t>感谢观看</a:t>
            </a:r>
            <a:endParaRPr lang="zh-CN" altLang="en-US" sz="5400" spc="300" dirty="0">
              <a:solidFill>
                <a:schemeClr val="tx2">
                  <a:lumMod val="75000"/>
                </a:schemeClr>
              </a:solidFill>
              <a:cs typeface="+mn-ea"/>
              <a:sym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PA_矩形 33"/>
          <p:cNvSpPr/>
          <p:nvPr>
            <p:custDataLst>
              <p:tags r:id="rId1"/>
            </p:custDataLst>
          </p:nvPr>
        </p:nvSpPr>
        <p:spPr>
          <a:xfrm>
            <a:off x="4152900" y="0"/>
            <a:ext cx="3886200" cy="6858000"/>
          </a:xfrm>
          <a:prstGeom prst="rect">
            <a:avLst/>
          </a:pr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PA_矩形 34"/>
          <p:cNvSpPr/>
          <p:nvPr>
            <p:custDataLst>
              <p:tags r:id="rId2"/>
            </p:custDataLst>
          </p:nvPr>
        </p:nvSpPr>
        <p:spPr>
          <a:xfrm>
            <a:off x="911225" y="836613"/>
            <a:ext cx="10369550" cy="5184775"/>
          </a:xfrm>
          <a:prstGeom prst="rect">
            <a:avLst/>
          </a:prstGeom>
          <a:solidFill>
            <a:schemeClr val="bg1"/>
          </a:solidFill>
          <a:ln>
            <a:noFill/>
          </a:ln>
          <a:effectLst>
            <a:outerShdw blurRad="190500" dist="1016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36" name="PA_矩形 35"/>
          <p:cNvSpPr/>
          <p:nvPr>
            <p:custDataLst>
              <p:tags r:id="rId3"/>
            </p:custDataLst>
          </p:nvPr>
        </p:nvSpPr>
        <p:spPr>
          <a:xfrm>
            <a:off x="2133600" y="1987623"/>
            <a:ext cx="7924800" cy="2882753"/>
          </a:xfrm>
          <a:prstGeom prst="rect">
            <a:avLst/>
          </a:prstGeom>
          <a:noFill/>
          <a:ln w="381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cs typeface="+mn-ea"/>
              <a:sym typeface="+mn-lt"/>
            </a:endParaRPr>
          </a:p>
        </p:txBody>
      </p:sp>
      <p:sp>
        <p:nvSpPr>
          <p:cNvPr id="2" name="等腰三角形 1"/>
          <p:cNvSpPr/>
          <p:nvPr/>
        </p:nvSpPr>
        <p:spPr>
          <a:xfrm rot="10800000">
            <a:off x="5642027" y="4710758"/>
            <a:ext cx="907945" cy="577924"/>
          </a:xfrm>
          <a:prstGeom prst="triangle">
            <a:avLst/>
          </a:prstGeom>
          <a:solidFill>
            <a:schemeClr val="accent5">
              <a:lumMod val="50000"/>
            </a:schemeClr>
          </a:solidFill>
          <a:ln>
            <a:noFill/>
          </a:ln>
          <a:effectLst>
            <a:outerShdw blurRad="635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2622830" y="2544753"/>
            <a:ext cx="7435850" cy="706755"/>
          </a:xfrm>
          <a:prstGeom prst="rect">
            <a:avLst/>
          </a:prstGeom>
          <a:effectLst>
            <a:outerShdw blurRad="63500" sx="102000" sy="102000" algn="ctr" rotWithShape="0">
              <a:prstClr val="black">
                <a:alpha val="40000"/>
              </a:prstClr>
            </a:outerShdw>
          </a:effec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000" b="1" dirty="0">
                <a:solidFill>
                  <a:schemeClr val="accent5">
                    <a:lumMod val="50000"/>
                  </a:schemeClr>
                </a:solidFill>
                <a:effectLst>
                  <a:outerShdw blurRad="50800" dist="38100" dir="5400000" algn="t" rotWithShape="0">
                    <a:prstClr val="black">
                      <a:alpha val="40000"/>
                    </a:prstClr>
                  </a:outerShdw>
                </a:effectLst>
                <a:cs typeface="+mn-ea"/>
                <a:sym typeface="+mn-lt"/>
              </a:rPr>
              <a:t>第七章  新时代的创新与创业 </a:t>
            </a:r>
            <a:endParaRPr lang="en-US" altLang="zh-CN" sz="4000" b="1" dirty="0">
              <a:solidFill>
                <a:schemeClr val="accent5">
                  <a:lumMod val="50000"/>
                </a:schemeClr>
              </a:solidFill>
              <a:effectLst>
                <a:outerShdw blurRad="50800" dist="38100" dir="5400000" algn="t" rotWithShape="0">
                  <a:prstClr val="black">
                    <a:alpha val="40000"/>
                  </a:prstClr>
                </a:outerShdw>
              </a:effectLst>
              <a:cs typeface="+mn-ea"/>
              <a:sym typeface="+mn-lt"/>
            </a:endParaRPr>
          </a:p>
        </p:txBody>
      </p:sp>
      <p:grpSp>
        <p:nvGrpSpPr>
          <p:cNvPr id="3" name="组合 2"/>
          <p:cNvGrpSpPr/>
          <p:nvPr/>
        </p:nvGrpSpPr>
        <p:grpSpPr>
          <a:xfrm>
            <a:off x="5413082" y="4176737"/>
            <a:ext cx="270712" cy="270713"/>
            <a:chOff x="5413082" y="4176737"/>
            <a:chExt cx="270712" cy="270713"/>
          </a:xfrm>
          <a:effectLst>
            <a:outerShdw blurRad="50800" dist="38100" dir="2700000" algn="tl" rotWithShape="0">
              <a:prstClr val="black">
                <a:alpha val="40000"/>
              </a:prstClr>
            </a:outerShdw>
          </a:effectLst>
        </p:grpSpPr>
        <p:sp>
          <p:nvSpPr>
            <p:cNvPr id="12" name="Oval 401"/>
            <p:cNvSpPr>
              <a:spLocks noChangeArrowheads="1"/>
            </p:cNvSpPr>
            <p:nvPr/>
          </p:nvSpPr>
          <p:spPr bwMode="auto">
            <a:xfrm>
              <a:off x="5413082" y="4176737"/>
              <a:ext cx="270712" cy="270713"/>
            </a:xfrm>
            <a:prstGeom prst="ellipse">
              <a:avLst/>
            </a:prstGeom>
            <a:noFill/>
            <a:ln w="9525">
              <a:solidFill>
                <a:schemeClr val="accent5">
                  <a:lumMod val="50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rgbClr val="284967"/>
                </a:solidFill>
                <a:cs typeface="+mn-ea"/>
                <a:sym typeface="+mn-lt"/>
              </a:endParaRPr>
            </a:p>
          </p:txBody>
        </p:sp>
        <p:sp>
          <p:nvSpPr>
            <p:cNvPr id="13" name="Freeform 402"/>
            <p:cNvSpPr/>
            <p:nvPr/>
          </p:nvSpPr>
          <p:spPr bwMode="auto">
            <a:xfrm>
              <a:off x="5519244" y="4248345"/>
              <a:ext cx="70260" cy="127910"/>
            </a:xfrm>
            <a:custGeom>
              <a:avLst/>
              <a:gdLst>
                <a:gd name="T0" fmla="*/ 21 w 33"/>
                <a:gd name="T1" fmla="*/ 8 h 60"/>
                <a:gd name="T2" fmla="*/ 27 w 33"/>
                <a:gd name="T3" fmla="*/ 8 h 60"/>
                <a:gd name="T4" fmla="*/ 33 w 33"/>
                <a:gd name="T5" fmla="*/ 1 h 60"/>
                <a:gd name="T6" fmla="*/ 21 w 33"/>
                <a:gd name="T7" fmla="*/ 1 h 60"/>
                <a:gd name="T8" fmla="*/ 10 w 33"/>
                <a:gd name="T9" fmla="*/ 12 h 60"/>
                <a:gd name="T10" fmla="*/ 10 w 33"/>
                <a:gd name="T11" fmla="*/ 18 h 60"/>
                <a:gd name="T12" fmla="*/ 5 w 33"/>
                <a:gd name="T13" fmla="*/ 18 h 60"/>
                <a:gd name="T14" fmla="*/ 2 w 33"/>
                <a:gd name="T15" fmla="*/ 24 h 60"/>
                <a:gd name="T16" fmla="*/ 10 w 33"/>
                <a:gd name="T17" fmla="*/ 24 h 60"/>
                <a:gd name="T18" fmla="*/ 10 w 33"/>
                <a:gd name="T19" fmla="*/ 48 h 60"/>
                <a:gd name="T20" fmla="*/ 6 w 33"/>
                <a:gd name="T21" fmla="*/ 53 h 60"/>
                <a:gd name="T22" fmla="*/ 0 w 33"/>
                <a:gd name="T23" fmla="*/ 53 h 60"/>
                <a:gd name="T24" fmla="*/ 5 w 33"/>
                <a:gd name="T25" fmla="*/ 60 h 60"/>
                <a:gd name="T26" fmla="*/ 12 w 33"/>
                <a:gd name="T27" fmla="*/ 60 h 60"/>
                <a:gd name="T28" fmla="*/ 18 w 33"/>
                <a:gd name="T29" fmla="*/ 48 h 60"/>
                <a:gd name="T30" fmla="*/ 18 w 33"/>
                <a:gd name="T31" fmla="*/ 24 h 60"/>
                <a:gd name="T32" fmla="*/ 22 w 33"/>
                <a:gd name="T33" fmla="*/ 24 h 60"/>
                <a:gd name="T34" fmla="*/ 26 w 33"/>
                <a:gd name="T35" fmla="*/ 18 h 60"/>
                <a:gd name="T36" fmla="*/ 18 w 33"/>
                <a:gd name="T37" fmla="*/ 18 h 60"/>
                <a:gd name="T38" fmla="*/ 18 w 33"/>
                <a:gd name="T39" fmla="*/ 11 h 60"/>
                <a:gd name="T40" fmla="*/ 21 w 33"/>
                <a:gd name="T4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60">
                  <a:moveTo>
                    <a:pt x="21" y="8"/>
                  </a:moveTo>
                  <a:cubicBezTo>
                    <a:pt x="27" y="8"/>
                    <a:pt x="27" y="8"/>
                    <a:pt x="27" y="8"/>
                  </a:cubicBezTo>
                  <a:cubicBezTo>
                    <a:pt x="33" y="1"/>
                    <a:pt x="33" y="1"/>
                    <a:pt x="33" y="1"/>
                  </a:cubicBezTo>
                  <a:cubicBezTo>
                    <a:pt x="21" y="1"/>
                    <a:pt x="21" y="1"/>
                    <a:pt x="21" y="1"/>
                  </a:cubicBezTo>
                  <a:cubicBezTo>
                    <a:pt x="21" y="1"/>
                    <a:pt x="10" y="0"/>
                    <a:pt x="10" y="12"/>
                  </a:cubicBezTo>
                  <a:cubicBezTo>
                    <a:pt x="10" y="13"/>
                    <a:pt x="10" y="16"/>
                    <a:pt x="10" y="18"/>
                  </a:cubicBezTo>
                  <a:cubicBezTo>
                    <a:pt x="5" y="18"/>
                    <a:pt x="5" y="18"/>
                    <a:pt x="5" y="18"/>
                  </a:cubicBezTo>
                  <a:cubicBezTo>
                    <a:pt x="2" y="24"/>
                    <a:pt x="2" y="24"/>
                    <a:pt x="2" y="24"/>
                  </a:cubicBezTo>
                  <a:cubicBezTo>
                    <a:pt x="10" y="24"/>
                    <a:pt x="10" y="24"/>
                    <a:pt x="10" y="24"/>
                  </a:cubicBezTo>
                  <a:cubicBezTo>
                    <a:pt x="10" y="35"/>
                    <a:pt x="10" y="48"/>
                    <a:pt x="10" y="48"/>
                  </a:cubicBezTo>
                  <a:cubicBezTo>
                    <a:pt x="10" y="48"/>
                    <a:pt x="11" y="53"/>
                    <a:pt x="6" y="53"/>
                  </a:cubicBezTo>
                  <a:cubicBezTo>
                    <a:pt x="1" y="53"/>
                    <a:pt x="0" y="53"/>
                    <a:pt x="0" y="53"/>
                  </a:cubicBezTo>
                  <a:cubicBezTo>
                    <a:pt x="5" y="60"/>
                    <a:pt x="5" y="60"/>
                    <a:pt x="5" y="60"/>
                  </a:cubicBezTo>
                  <a:cubicBezTo>
                    <a:pt x="12" y="60"/>
                    <a:pt x="12" y="60"/>
                    <a:pt x="12" y="60"/>
                  </a:cubicBezTo>
                  <a:cubicBezTo>
                    <a:pt x="12" y="60"/>
                    <a:pt x="18" y="59"/>
                    <a:pt x="18" y="48"/>
                  </a:cubicBezTo>
                  <a:cubicBezTo>
                    <a:pt x="18" y="42"/>
                    <a:pt x="18" y="32"/>
                    <a:pt x="18" y="24"/>
                  </a:cubicBezTo>
                  <a:cubicBezTo>
                    <a:pt x="22" y="24"/>
                    <a:pt x="22" y="24"/>
                    <a:pt x="22" y="24"/>
                  </a:cubicBezTo>
                  <a:cubicBezTo>
                    <a:pt x="26" y="18"/>
                    <a:pt x="26" y="18"/>
                    <a:pt x="26" y="18"/>
                  </a:cubicBezTo>
                  <a:cubicBezTo>
                    <a:pt x="18" y="18"/>
                    <a:pt x="18" y="18"/>
                    <a:pt x="18" y="18"/>
                  </a:cubicBezTo>
                  <a:cubicBezTo>
                    <a:pt x="18" y="14"/>
                    <a:pt x="18" y="11"/>
                    <a:pt x="18" y="11"/>
                  </a:cubicBezTo>
                  <a:cubicBezTo>
                    <a:pt x="18" y="8"/>
                    <a:pt x="21" y="8"/>
                    <a:pt x="21" y="8"/>
                  </a:cubicBezTo>
                  <a:close/>
                </a:path>
              </a:pathLst>
            </a:custGeom>
            <a:solidFill>
              <a:schemeClr val="accent5">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grpSp>
      <p:grpSp>
        <p:nvGrpSpPr>
          <p:cNvPr id="5" name="组合 4"/>
          <p:cNvGrpSpPr/>
          <p:nvPr/>
        </p:nvGrpSpPr>
        <p:grpSpPr>
          <a:xfrm>
            <a:off x="5960316" y="4174840"/>
            <a:ext cx="270712" cy="270713"/>
            <a:chOff x="5959046" y="4174205"/>
            <a:chExt cx="270712" cy="270713"/>
          </a:xfrm>
          <a:effectLst>
            <a:outerShdw blurRad="50800" dist="38100" dir="2700000" algn="tl" rotWithShape="0">
              <a:prstClr val="black">
                <a:alpha val="40000"/>
              </a:prstClr>
            </a:outerShdw>
          </a:effectLst>
        </p:grpSpPr>
        <p:sp>
          <p:nvSpPr>
            <p:cNvPr id="15" name="Oval 433"/>
            <p:cNvSpPr>
              <a:spLocks noChangeArrowheads="1"/>
            </p:cNvSpPr>
            <p:nvPr/>
          </p:nvSpPr>
          <p:spPr bwMode="auto">
            <a:xfrm>
              <a:off x="5959046" y="4174205"/>
              <a:ext cx="270712" cy="270713"/>
            </a:xfrm>
            <a:prstGeom prst="ellipse">
              <a:avLst/>
            </a:prstGeom>
            <a:noFill/>
            <a:ln w="9525">
              <a:solidFill>
                <a:schemeClr val="accent5">
                  <a:lumMod val="50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rgbClr val="284967"/>
                </a:solidFill>
                <a:cs typeface="+mn-ea"/>
                <a:sym typeface="+mn-lt"/>
              </a:endParaRPr>
            </a:p>
          </p:txBody>
        </p:sp>
        <p:sp>
          <p:nvSpPr>
            <p:cNvPr id="16" name="Freeform 434"/>
            <p:cNvSpPr/>
            <p:nvPr/>
          </p:nvSpPr>
          <p:spPr bwMode="auto">
            <a:xfrm>
              <a:off x="6084923" y="4231078"/>
              <a:ext cx="84171" cy="148627"/>
            </a:xfrm>
            <a:custGeom>
              <a:avLst/>
              <a:gdLst>
                <a:gd name="T0" fmla="*/ 5 w 47"/>
                <a:gd name="T1" fmla="*/ 68 h 83"/>
                <a:gd name="T2" fmla="*/ 44 w 47"/>
                <a:gd name="T3" fmla="*/ 1 h 83"/>
                <a:gd name="T4" fmla="*/ 44 w 47"/>
                <a:gd name="T5" fmla="*/ 1 h 83"/>
                <a:gd name="T6" fmla="*/ 15 w 47"/>
                <a:gd name="T7" fmla="*/ 47 h 83"/>
                <a:gd name="T8" fmla="*/ 16 w 47"/>
                <a:gd name="T9" fmla="*/ 51 h 83"/>
                <a:gd name="T10" fmla="*/ 44 w 47"/>
                <a:gd name="T11" fmla="*/ 2 h 83"/>
                <a:gd name="T12" fmla="*/ 46 w 47"/>
                <a:gd name="T13" fmla="*/ 0 h 83"/>
                <a:gd name="T14" fmla="*/ 46 w 47"/>
                <a:gd name="T15" fmla="*/ 0 h 83"/>
                <a:gd name="T16" fmla="*/ 42 w 47"/>
                <a:gd name="T17" fmla="*/ 31 h 83"/>
                <a:gd name="T18" fmla="*/ 33 w 47"/>
                <a:gd name="T19" fmla="*/ 34 h 83"/>
                <a:gd name="T20" fmla="*/ 41 w 47"/>
                <a:gd name="T21" fmla="*/ 34 h 83"/>
                <a:gd name="T22" fmla="*/ 38 w 47"/>
                <a:gd name="T23" fmla="*/ 41 h 83"/>
                <a:gd name="T24" fmla="*/ 28 w 47"/>
                <a:gd name="T25" fmla="*/ 44 h 83"/>
                <a:gd name="T26" fmla="*/ 37 w 47"/>
                <a:gd name="T27" fmla="*/ 44 h 83"/>
                <a:gd name="T28" fmla="*/ 14 w 47"/>
                <a:gd name="T29" fmla="*/ 70 h 83"/>
                <a:gd name="T30" fmla="*/ 8 w 47"/>
                <a:gd name="T31" fmla="*/ 70 h 83"/>
                <a:gd name="T32" fmla="*/ 4 w 47"/>
                <a:gd name="T33" fmla="*/ 81 h 83"/>
                <a:gd name="T34" fmla="*/ 2 w 47"/>
                <a:gd name="T35" fmla="*/ 83 h 83"/>
                <a:gd name="T36" fmla="*/ 0 w 47"/>
                <a:gd name="T37" fmla="*/ 80 h 83"/>
                <a:gd name="T38" fmla="*/ 5 w 47"/>
                <a:gd name="T39"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83">
                  <a:moveTo>
                    <a:pt x="5" y="68"/>
                  </a:moveTo>
                  <a:cubicBezTo>
                    <a:pt x="4" y="26"/>
                    <a:pt x="35" y="6"/>
                    <a:pt x="44" y="1"/>
                  </a:cubicBezTo>
                  <a:cubicBezTo>
                    <a:pt x="44" y="1"/>
                    <a:pt x="44" y="1"/>
                    <a:pt x="44" y="1"/>
                  </a:cubicBezTo>
                  <a:cubicBezTo>
                    <a:pt x="35" y="11"/>
                    <a:pt x="24" y="27"/>
                    <a:pt x="15" y="47"/>
                  </a:cubicBezTo>
                  <a:cubicBezTo>
                    <a:pt x="16" y="51"/>
                    <a:pt x="16" y="51"/>
                    <a:pt x="16" y="51"/>
                  </a:cubicBezTo>
                  <a:cubicBezTo>
                    <a:pt x="28" y="26"/>
                    <a:pt x="38" y="11"/>
                    <a:pt x="44" y="2"/>
                  </a:cubicBezTo>
                  <a:cubicBezTo>
                    <a:pt x="45" y="1"/>
                    <a:pt x="45" y="1"/>
                    <a:pt x="46" y="0"/>
                  </a:cubicBezTo>
                  <a:cubicBezTo>
                    <a:pt x="46" y="0"/>
                    <a:pt x="46" y="0"/>
                    <a:pt x="46" y="0"/>
                  </a:cubicBezTo>
                  <a:cubicBezTo>
                    <a:pt x="46" y="0"/>
                    <a:pt x="47" y="14"/>
                    <a:pt x="42" y="31"/>
                  </a:cubicBezTo>
                  <a:cubicBezTo>
                    <a:pt x="33" y="34"/>
                    <a:pt x="33" y="34"/>
                    <a:pt x="33" y="34"/>
                  </a:cubicBezTo>
                  <a:cubicBezTo>
                    <a:pt x="41" y="34"/>
                    <a:pt x="41" y="34"/>
                    <a:pt x="41" y="34"/>
                  </a:cubicBezTo>
                  <a:cubicBezTo>
                    <a:pt x="40" y="36"/>
                    <a:pt x="39" y="39"/>
                    <a:pt x="38" y="41"/>
                  </a:cubicBezTo>
                  <a:cubicBezTo>
                    <a:pt x="28" y="44"/>
                    <a:pt x="28" y="44"/>
                    <a:pt x="28" y="44"/>
                  </a:cubicBezTo>
                  <a:cubicBezTo>
                    <a:pt x="37" y="44"/>
                    <a:pt x="37" y="44"/>
                    <a:pt x="37" y="44"/>
                  </a:cubicBezTo>
                  <a:cubicBezTo>
                    <a:pt x="32" y="54"/>
                    <a:pt x="25" y="63"/>
                    <a:pt x="14" y="70"/>
                  </a:cubicBezTo>
                  <a:cubicBezTo>
                    <a:pt x="8" y="70"/>
                    <a:pt x="8" y="70"/>
                    <a:pt x="8" y="70"/>
                  </a:cubicBezTo>
                  <a:cubicBezTo>
                    <a:pt x="4" y="81"/>
                    <a:pt x="4" y="81"/>
                    <a:pt x="4" y="81"/>
                  </a:cubicBezTo>
                  <a:cubicBezTo>
                    <a:pt x="4" y="82"/>
                    <a:pt x="3" y="83"/>
                    <a:pt x="2" y="83"/>
                  </a:cubicBezTo>
                  <a:cubicBezTo>
                    <a:pt x="1" y="82"/>
                    <a:pt x="0" y="81"/>
                    <a:pt x="0" y="80"/>
                  </a:cubicBezTo>
                  <a:lnTo>
                    <a:pt x="5" y="68"/>
                  </a:lnTo>
                  <a:close/>
                </a:path>
              </a:pathLst>
            </a:custGeom>
            <a:solidFill>
              <a:schemeClr val="accent5">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sp>
          <p:nvSpPr>
            <p:cNvPr id="18" name="Rectangle 435"/>
            <p:cNvSpPr>
              <a:spLocks noChangeArrowheads="1"/>
            </p:cNvSpPr>
            <p:nvPr/>
          </p:nvSpPr>
          <p:spPr bwMode="auto">
            <a:xfrm>
              <a:off x="6023501" y="4376671"/>
              <a:ext cx="57631" cy="6825"/>
            </a:xfrm>
            <a:prstGeom prst="rect">
              <a:avLst/>
            </a:prstGeom>
            <a:solidFill>
              <a:schemeClr val="accent5">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grpSp>
      <p:grpSp>
        <p:nvGrpSpPr>
          <p:cNvPr id="4" name="组合 3"/>
          <p:cNvGrpSpPr/>
          <p:nvPr/>
        </p:nvGrpSpPr>
        <p:grpSpPr>
          <a:xfrm>
            <a:off x="6517219" y="4177725"/>
            <a:ext cx="265440" cy="265441"/>
            <a:chOff x="6517219" y="4177725"/>
            <a:chExt cx="265440" cy="265441"/>
          </a:xfrm>
          <a:effectLst>
            <a:outerShdw blurRad="50800" dist="38100" dir="2700000" algn="tl" rotWithShape="0">
              <a:prstClr val="black">
                <a:alpha val="40000"/>
              </a:prstClr>
            </a:outerShdw>
          </a:effectLst>
        </p:grpSpPr>
        <p:sp>
          <p:nvSpPr>
            <p:cNvPr id="21" name="Oval 882"/>
            <p:cNvSpPr>
              <a:spLocks noChangeArrowheads="1"/>
            </p:cNvSpPr>
            <p:nvPr/>
          </p:nvSpPr>
          <p:spPr bwMode="auto">
            <a:xfrm>
              <a:off x="6517219" y="4177725"/>
              <a:ext cx="265440" cy="265441"/>
            </a:xfrm>
            <a:prstGeom prst="ellipse">
              <a:avLst/>
            </a:prstGeom>
            <a:noFill/>
            <a:ln w="9525">
              <a:solidFill>
                <a:schemeClr val="accent5">
                  <a:lumMod val="50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sp>
          <p:nvSpPr>
            <p:cNvPr id="22" name="Freeform 883"/>
            <p:cNvSpPr/>
            <p:nvPr/>
          </p:nvSpPr>
          <p:spPr bwMode="auto">
            <a:xfrm>
              <a:off x="6589512" y="4240926"/>
              <a:ext cx="126401" cy="140528"/>
            </a:xfrm>
            <a:custGeom>
              <a:avLst/>
              <a:gdLst>
                <a:gd name="T0" fmla="*/ 85 w 170"/>
                <a:gd name="T1" fmla="*/ 0 h 189"/>
                <a:gd name="T2" fmla="*/ 0 w 170"/>
                <a:gd name="T3" fmla="*/ 189 h 189"/>
                <a:gd name="T4" fmla="*/ 64 w 170"/>
                <a:gd name="T5" fmla="*/ 137 h 189"/>
                <a:gd name="T6" fmla="*/ 106 w 170"/>
                <a:gd name="T7" fmla="*/ 137 h 189"/>
                <a:gd name="T8" fmla="*/ 170 w 170"/>
                <a:gd name="T9" fmla="*/ 189 h 189"/>
                <a:gd name="T10" fmla="*/ 85 w 170"/>
                <a:gd name="T11" fmla="*/ 0 h 189"/>
              </a:gdLst>
              <a:ahLst/>
              <a:cxnLst>
                <a:cxn ang="0">
                  <a:pos x="T0" y="T1"/>
                </a:cxn>
                <a:cxn ang="0">
                  <a:pos x="T2" y="T3"/>
                </a:cxn>
                <a:cxn ang="0">
                  <a:pos x="T4" y="T5"/>
                </a:cxn>
                <a:cxn ang="0">
                  <a:pos x="T6" y="T7"/>
                </a:cxn>
                <a:cxn ang="0">
                  <a:pos x="T8" y="T9"/>
                </a:cxn>
                <a:cxn ang="0">
                  <a:pos x="T10" y="T11"/>
                </a:cxn>
              </a:cxnLst>
              <a:rect l="0" t="0" r="r" b="b"/>
              <a:pathLst>
                <a:path w="170" h="189">
                  <a:moveTo>
                    <a:pt x="85" y="0"/>
                  </a:moveTo>
                  <a:lnTo>
                    <a:pt x="0" y="189"/>
                  </a:lnTo>
                  <a:lnTo>
                    <a:pt x="64" y="137"/>
                  </a:lnTo>
                  <a:lnTo>
                    <a:pt x="106" y="137"/>
                  </a:lnTo>
                  <a:lnTo>
                    <a:pt x="170" y="189"/>
                  </a:lnTo>
                  <a:lnTo>
                    <a:pt x="85" y="0"/>
                  </a:lnTo>
                  <a:close/>
                </a:path>
              </a:pathLst>
            </a:custGeom>
            <a:solidFill>
              <a:schemeClr val="accent5">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sp>
          <p:nvSpPr>
            <p:cNvPr id="23" name="Freeform 884"/>
            <p:cNvSpPr/>
            <p:nvPr/>
          </p:nvSpPr>
          <p:spPr bwMode="auto">
            <a:xfrm>
              <a:off x="6585624" y="4240926"/>
              <a:ext cx="126400" cy="140528"/>
            </a:xfrm>
            <a:custGeom>
              <a:avLst/>
              <a:gdLst>
                <a:gd name="T0" fmla="*/ 85 w 170"/>
                <a:gd name="T1" fmla="*/ 0 h 189"/>
                <a:gd name="T2" fmla="*/ 0 w 170"/>
                <a:gd name="T3" fmla="*/ 189 h 189"/>
                <a:gd name="T4" fmla="*/ 64 w 170"/>
                <a:gd name="T5" fmla="*/ 137 h 189"/>
                <a:gd name="T6" fmla="*/ 106 w 170"/>
                <a:gd name="T7" fmla="*/ 137 h 189"/>
                <a:gd name="T8" fmla="*/ 170 w 170"/>
                <a:gd name="T9" fmla="*/ 189 h 189"/>
                <a:gd name="T10" fmla="*/ 85 w 170"/>
                <a:gd name="T11" fmla="*/ 0 h 189"/>
              </a:gdLst>
              <a:ahLst/>
              <a:cxnLst>
                <a:cxn ang="0">
                  <a:pos x="T0" y="T1"/>
                </a:cxn>
                <a:cxn ang="0">
                  <a:pos x="T2" y="T3"/>
                </a:cxn>
                <a:cxn ang="0">
                  <a:pos x="T4" y="T5"/>
                </a:cxn>
                <a:cxn ang="0">
                  <a:pos x="T6" y="T7"/>
                </a:cxn>
                <a:cxn ang="0">
                  <a:pos x="T8" y="T9"/>
                </a:cxn>
                <a:cxn ang="0">
                  <a:pos x="T10" y="T11"/>
                </a:cxn>
              </a:cxnLst>
              <a:rect l="0" t="0" r="r" b="b"/>
              <a:pathLst>
                <a:path w="170" h="189">
                  <a:moveTo>
                    <a:pt x="85" y="0"/>
                  </a:moveTo>
                  <a:lnTo>
                    <a:pt x="0" y="189"/>
                  </a:lnTo>
                  <a:lnTo>
                    <a:pt x="64" y="137"/>
                  </a:lnTo>
                  <a:lnTo>
                    <a:pt x="106" y="137"/>
                  </a:lnTo>
                  <a:lnTo>
                    <a:pt x="170" y="189"/>
                  </a:lnTo>
                  <a:lnTo>
                    <a:pt x="85" y="0"/>
                  </a:lnTo>
                </a:path>
              </a:pathLst>
            </a:custGeom>
            <a:solidFill>
              <a:schemeClr val="accent5">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85618" y="211761"/>
            <a:ext cx="1620765" cy="1231106"/>
          </a:xfrm>
          <a:prstGeom prst="rect">
            <a:avLst/>
          </a:prstGeom>
        </p:spPr>
        <p:txBody>
          <a:bodyPr wrap="none">
            <a:spAutoFit/>
          </a:bodyPr>
          <a:lstStyle/>
          <a:p>
            <a:pPr marL="0" marR="0" lvl="0" indent="0" algn="ctr" defTabSz="685165"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44546A"/>
                </a:solidFill>
                <a:effectLst/>
                <a:uLnTx/>
                <a:uFillTx/>
                <a:cs typeface="+mn-ea"/>
                <a:sym typeface="+mn-lt"/>
              </a:rPr>
              <a:t>CONTENTS</a:t>
            </a:r>
            <a:endParaRPr kumimoji="0" lang="en-US" altLang="zh-CN" sz="1800" b="1" i="0" u="none" strike="noStrike" kern="1200" cap="none" spc="0" normalizeH="0" baseline="0" noProof="0" dirty="0">
              <a:ln>
                <a:noFill/>
              </a:ln>
              <a:solidFill>
                <a:srgbClr val="44546A"/>
              </a:solidFill>
              <a:effectLst/>
              <a:uLnTx/>
              <a:uFillTx/>
              <a:cs typeface="+mn-ea"/>
              <a:sym typeface="+mn-lt"/>
            </a:endParaRPr>
          </a:p>
          <a:p>
            <a:pPr marL="0" marR="0" lvl="0" indent="0" algn="ctr" defTabSz="685165"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dirty="0">
                <a:ln>
                  <a:noFill/>
                </a:ln>
                <a:solidFill>
                  <a:srgbClr val="44546A"/>
                </a:solidFill>
                <a:effectLst/>
                <a:uLnTx/>
                <a:uFillTx/>
                <a:cs typeface="+mn-ea"/>
                <a:sym typeface="+mn-lt"/>
              </a:rPr>
              <a:t>目录</a:t>
            </a:r>
            <a:endParaRPr kumimoji="0" lang="en-US" altLang="zh-CN" sz="6000" b="1" i="0" u="none" strike="noStrike" kern="1200" cap="none" spc="0" normalizeH="0" baseline="0" noProof="0" dirty="0">
              <a:ln>
                <a:noFill/>
              </a:ln>
              <a:solidFill>
                <a:srgbClr val="44546A"/>
              </a:solidFill>
              <a:effectLst/>
              <a:uLnTx/>
              <a:uFillTx/>
              <a:cs typeface="+mn-ea"/>
              <a:sym typeface="+mn-lt"/>
            </a:endParaRPr>
          </a:p>
        </p:txBody>
      </p:sp>
      <p:sp>
        <p:nvSpPr>
          <p:cNvPr id="8" name="TextBox 6"/>
          <p:cNvSpPr txBox="1">
            <a:spLocks noChangeArrowheads="1"/>
          </p:cNvSpPr>
          <p:nvPr/>
        </p:nvSpPr>
        <p:spPr bwMode="auto">
          <a:xfrm>
            <a:off x="1854835" y="2973070"/>
            <a:ext cx="2388235" cy="911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2665" b="0" i="0" u="none" strike="noStrike" kern="1200" cap="none" spc="0" normalizeH="0" baseline="0" noProof="0" dirty="0">
                <a:ln>
                  <a:noFill/>
                </a:ln>
                <a:solidFill>
                  <a:srgbClr val="44546A"/>
                </a:solidFill>
                <a:effectLst/>
                <a:uLnTx/>
                <a:uFillTx/>
                <a:cs typeface="+mn-ea"/>
                <a:sym typeface="+mn-lt"/>
              </a:rPr>
              <a:t>新时代的互联网思维</a:t>
            </a:r>
            <a:endParaRPr kumimoji="0" lang="zh-CN" altLang="en-US" sz="2665" b="0" i="0" u="none" strike="noStrike" kern="1200" cap="none" spc="0" normalizeH="0" baseline="0" noProof="0" dirty="0">
              <a:ln>
                <a:noFill/>
              </a:ln>
              <a:solidFill>
                <a:srgbClr val="44546A"/>
              </a:solidFill>
              <a:effectLst/>
              <a:uLnTx/>
              <a:uFillTx/>
              <a:cs typeface="+mn-ea"/>
              <a:sym typeface="+mn-lt"/>
            </a:endParaRPr>
          </a:p>
        </p:txBody>
      </p:sp>
      <p:sp>
        <p:nvSpPr>
          <p:cNvPr id="10" name="六边形 9"/>
          <p:cNvSpPr/>
          <p:nvPr/>
        </p:nvSpPr>
        <p:spPr>
          <a:xfrm>
            <a:off x="1072502" y="2963449"/>
            <a:ext cx="707377" cy="609808"/>
          </a:xfrm>
          <a:prstGeom prst="hexagon">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uLnTx/>
                <a:uFillTx/>
                <a:cs typeface="+mn-ea"/>
                <a:sym typeface="+mn-lt"/>
              </a:rPr>
              <a:t>1</a:t>
            </a:r>
            <a:endParaRPr kumimoji="0" lang="zh-CN" altLang="en-US" sz="3600" b="0" i="0" u="none" strike="noStrike" kern="1200" cap="none" spc="0" normalizeH="0" baseline="0" noProof="0" dirty="0">
              <a:ln>
                <a:noFill/>
              </a:ln>
              <a:solidFill>
                <a:prstClr val="white"/>
              </a:solidFill>
              <a:effectLst/>
              <a:uLnTx/>
              <a:uFillTx/>
              <a:cs typeface="+mn-ea"/>
              <a:sym typeface="+mn-lt"/>
            </a:endParaRPr>
          </a:p>
        </p:txBody>
      </p:sp>
      <p:sp>
        <p:nvSpPr>
          <p:cNvPr id="13" name="TextBox 6"/>
          <p:cNvSpPr txBox="1">
            <a:spLocks noChangeArrowheads="1"/>
          </p:cNvSpPr>
          <p:nvPr/>
        </p:nvSpPr>
        <p:spPr bwMode="auto">
          <a:xfrm>
            <a:off x="5356860" y="2973070"/>
            <a:ext cx="259969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2665" b="0" i="0" u="none" strike="noStrike" kern="1200" cap="none" spc="0" normalizeH="0" baseline="0" noProof="0" dirty="0">
                <a:ln>
                  <a:noFill/>
                </a:ln>
                <a:solidFill>
                  <a:srgbClr val="44546A"/>
                </a:solidFill>
                <a:effectLst/>
                <a:uLnTx/>
                <a:uFillTx/>
                <a:cs typeface="+mn-ea"/>
                <a:sym typeface="+mn-lt"/>
              </a:rPr>
              <a:t>互联网创业模式</a:t>
            </a:r>
            <a:endParaRPr kumimoji="0" lang="zh-CN" altLang="en-US" sz="2665" b="0" i="0" u="none" strike="noStrike" kern="1200" cap="none" spc="0" normalizeH="0" baseline="0" noProof="0" dirty="0">
              <a:ln>
                <a:noFill/>
              </a:ln>
              <a:solidFill>
                <a:srgbClr val="44546A"/>
              </a:solidFill>
              <a:effectLst/>
              <a:uLnTx/>
              <a:uFillTx/>
              <a:cs typeface="+mn-ea"/>
              <a:sym typeface="+mn-lt"/>
            </a:endParaRPr>
          </a:p>
        </p:txBody>
      </p:sp>
      <p:sp>
        <p:nvSpPr>
          <p:cNvPr id="15" name="六边形 14"/>
          <p:cNvSpPr/>
          <p:nvPr/>
        </p:nvSpPr>
        <p:spPr>
          <a:xfrm>
            <a:off x="4495974" y="2960713"/>
            <a:ext cx="707377" cy="609808"/>
          </a:xfrm>
          <a:prstGeom prst="hexagon">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uLnTx/>
                <a:uFillTx/>
                <a:cs typeface="+mn-ea"/>
                <a:sym typeface="+mn-lt"/>
              </a:rPr>
              <a:t>2</a:t>
            </a:r>
            <a:endParaRPr kumimoji="0" lang="zh-CN" altLang="en-US" sz="3600" b="0" i="0" u="none" strike="noStrike" kern="1200" cap="none" spc="0" normalizeH="0" baseline="0" noProof="0" dirty="0">
              <a:ln>
                <a:noFill/>
              </a:ln>
              <a:solidFill>
                <a:prstClr val="white"/>
              </a:solidFill>
              <a:effectLst/>
              <a:uLnTx/>
              <a:uFillTx/>
              <a:cs typeface="+mn-ea"/>
              <a:sym typeface="+mn-lt"/>
            </a:endParaRPr>
          </a:p>
        </p:txBody>
      </p:sp>
      <p:sp>
        <p:nvSpPr>
          <p:cNvPr id="17" name="TextBox 6"/>
          <p:cNvSpPr txBox="1">
            <a:spLocks noChangeArrowheads="1"/>
          </p:cNvSpPr>
          <p:nvPr/>
        </p:nvSpPr>
        <p:spPr bwMode="auto">
          <a:xfrm>
            <a:off x="8885555" y="2973070"/>
            <a:ext cx="2970530" cy="911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2665" b="0" i="0" u="none" strike="noStrike" kern="1200" cap="none" spc="0" normalizeH="0" baseline="0" noProof="0" dirty="0">
                <a:ln>
                  <a:noFill/>
                </a:ln>
                <a:solidFill>
                  <a:srgbClr val="44546A"/>
                </a:solidFill>
                <a:effectLst/>
                <a:uLnTx/>
                <a:uFillTx/>
                <a:cs typeface="+mn-ea"/>
                <a:sym typeface="+mn-lt"/>
              </a:rPr>
              <a:t>大学生创新创业与互联网的紧密结合</a:t>
            </a:r>
            <a:endParaRPr kumimoji="0" lang="zh-CN" altLang="en-US" sz="2665" b="0" i="0" u="none" strike="noStrike" kern="1200" cap="none" spc="0" normalizeH="0" baseline="0" noProof="0" dirty="0">
              <a:ln>
                <a:noFill/>
              </a:ln>
              <a:solidFill>
                <a:srgbClr val="44546A"/>
              </a:solidFill>
              <a:effectLst/>
              <a:uLnTx/>
              <a:uFillTx/>
              <a:cs typeface="+mn-ea"/>
              <a:sym typeface="+mn-lt"/>
            </a:endParaRPr>
          </a:p>
        </p:txBody>
      </p:sp>
      <p:sp>
        <p:nvSpPr>
          <p:cNvPr id="19" name="六边形 18"/>
          <p:cNvSpPr/>
          <p:nvPr/>
        </p:nvSpPr>
        <p:spPr>
          <a:xfrm>
            <a:off x="8110058" y="2951337"/>
            <a:ext cx="707377" cy="609808"/>
          </a:xfrm>
          <a:prstGeom prst="hexagon">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uLnTx/>
                <a:uFillTx/>
                <a:cs typeface="+mn-ea"/>
                <a:sym typeface="+mn-lt"/>
              </a:rPr>
              <a:t>3</a:t>
            </a:r>
            <a:endParaRPr kumimoji="0" lang="zh-CN" altLang="en-US" sz="3600" b="0" i="0" u="none" strike="noStrike" kern="1200" cap="none" spc="0" normalizeH="0" baseline="0" noProof="0" dirty="0">
              <a:ln>
                <a:noFill/>
              </a:ln>
              <a:solidFill>
                <a:prstClr val="white"/>
              </a:solidFill>
              <a:effectLst/>
              <a:uLnTx/>
              <a:uFillTx/>
              <a:cs typeface="+mn-ea"/>
              <a:sym typeface="+mn-lt"/>
            </a:endParaRPr>
          </a:p>
        </p:txBody>
      </p:sp>
      <p:sp>
        <p:nvSpPr>
          <p:cNvPr id="33" name="流程图: 手动输入 32"/>
          <p:cNvSpPr/>
          <p:nvPr/>
        </p:nvSpPr>
        <p:spPr>
          <a:xfrm rot="5400000">
            <a:off x="1502230" y="-805543"/>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4" name="流程图: 手动输入 33"/>
          <p:cNvSpPr/>
          <p:nvPr/>
        </p:nvSpPr>
        <p:spPr>
          <a:xfrm rot="16200000">
            <a:off x="9775371" y="-805543"/>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244915" y="3694738"/>
            <a:ext cx="4445218"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5" name="文本框 7"/>
          <p:cNvSpPr txBox="1"/>
          <p:nvPr/>
        </p:nvSpPr>
        <p:spPr>
          <a:xfrm>
            <a:off x="7815217" y="3109963"/>
            <a:ext cx="1803251"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solidFill>
                  <a:srgbClr val="006699"/>
                </a:solidFill>
                <a:cs typeface="+mn-ea"/>
                <a:sym typeface="+mn-lt"/>
              </a:rPr>
              <a:t>PART 01</a:t>
            </a:r>
            <a:endParaRPr lang="zh-CN" altLang="en-US" sz="3200" dirty="0">
              <a:solidFill>
                <a:srgbClr val="006699"/>
              </a:solidFill>
              <a:cs typeface="+mn-ea"/>
              <a:sym typeface="+mn-lt"/>
            </a:endParaRPr>
          </a:p>
        </p:txBody>
      </p:sp>
      <p:sp>
        <p:nvSpPr>
          <p:cNvPr id="6" name="文本框 11"/>
          <p:cNvSpPr txBox="1"/>
          <p:nvPr/>
        </p:nvSpPr>
        <p:spPr>
          <a:xfrm>
            <a:off x="9559925" y="3113405"/>
            <a:ext cx="2431415" cy="10763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006699"/>
                </a:solidFill>
                <a:cs typeface="+mn-ea"/>
                <a:sym typeface="+mn-lt"/>
              </a:rPr>
              <a:t>新时代的互联网思维</a:t>
            </a:r>
            <a:endParaRPr lang="zh-CN" altLang="en-US" sz="3200" dirty="0">
              <a:solidFill>
                <a:srgbClr val="006699"/>
              </a:solidFill>
              <a:cs typeface="+mn-ea"/>
              <a:sym typeface="+mn-lt"/>
            </a:endParaRPr>
          </a:p>
        </p:txBody>
      </p:sp>
      <p:sp>
        <p:nvSpPr>
          <p:cNvPr id="7" name="平行四边形 6"/>
          <p:cNvSpPr/>
          <p:nvPr/>
        </p:nvSpPr>
        <p:spPr>
          <a:xfrm>
            <a:off x="6470433" y="3164688"/>
            <a:ext cx="1216152" cy="533400"/>
          </a:xfrm>
          <a:prstGeom prst="parallelogram">
            <a:avLst/>
          </a:prstGeom>
          <a:solidFill>
            <a:srgbClr val="006699"/>
          </a:solid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pic>
        <p:nvPicPr>
          <p:cNvPr id="8" name="图片 7"/>
          <p:cNvPicPr>
            <a:picLocks noChangeAspect="1"/>
          </p:cNvPicPr>
          <p:nvPr/>
        </p:nvPicPr>
        <p:blipFill>
          <a:blip r:embed="rId1"/>
          <a:stretch>
            <a:fillRect/>
          </a:stretch>
        </p:blipFill>
        <p:spPr>
          <a:xfrm>
            <a:off x="0" y="1603147"/>
            <a:ext cx="6096528" cy="3627434"/>
          </a:xfrm>
          <a:prstGeom prst="parallelogram">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一、什么是互联网思维</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0" name="图片 9" descr="资源 93"/>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5266690" y="1292225"/>
            <a:ext cx="720090" cy="539750"/>
          </a:xfrm>
          <a:prstGeom prst="rect">
            <a:avLst/>
          </a:prstGeom>
        </p:spPr>
      </p:pic>
      <p:pic>
        <p:nvPicPr>
          <p:cNvPr id="11" name="图片 10" descr="资源 93"/>
          <p:cNvPicPr>
            <a:picLocks noChangeAspect="1"/>
          </p:cNvPicPr>
          <p:nvPr>
            <p:custDataLst>
              <p:tags r:id="rId4"/>
            </p:custDataLst>
          </p:nvPr>
        </p:nvPicPr>
        <p:blipFill>
          <a:blip r:embed="rId2">
            <a:extLst>
              <a:ext uri="{96DAC541-7B7A-43D3-8B79-37D633B846F1}">
                <asvg:svgBlip xmlns:asvg="http://schemas.microsoft.com/office/drawing/2016/SVG/main" r:embed="rId3"/>
              </a:ext>
            </a:extLst>
          </a:blip>
          <a:stretch>
            <a:fillRect/>
          </a:stretch>
        </p:blipFill>
        <p:spPr>
          <a:xfrm flipH="1">
            <a:off x="5986780" y="1292225"/>
            <a:ext cx="720090" cy="539750"/>
          </a:xfrm>
          <a:prstGeom prst="rect">
            <a:avLst/>
          </a:prstGeom>
        </p:spPr>
      </p:pic>
      <p:cxnSp>
        <p:nvCxnSpPr>
          <p:cNvPr id="12" name="直接连接符 11"/>
          <p:cNvCxnSpPr/>
          <p:nvPr>
            <p:custDataLst>
              <p:tags r:id="rId5"/>
            </p:custDataLst>
          </p:nvPr>
        </p:nvCxnSpPr>
        <p:spPr>
          <a:xfrm>
            <a:off x="5986780" y="1831975"/>
            <a:ext cx="0" cy="4679950"/>
          </a:xfrm>
          <a:prstGeom prst="line">
            <a:avLst/>
          </a:prstGeom>
          <a:ln w="63500">
            <a:solidFill>
              <a:srgbClr val="B88472">
                <a:lumMod val="75000"/>
              </a:srgbClr>
            </a:solidFill>
          </a:ln>
        </p:spPr>
        <p:style>
          <a:lnRef idx="1">
            <a:srgbClr val="727CA3"/>
          </a:lnRef>
          <a:fillRef idx="0">
            <a:srgbClr val="727CA3"/>
          </a:fillRef>
          <a:effectRef idx="0">
            <a:srgbClr val="727CA3"/>
          </a:effectRef>
          <a:fontRef idx="minor">
            <a:sysClr val="windowText" lastClr="000000"/>
          </a:fontRef>
        </p:style>
      </p:cxnSp>
      <p:pic>
        <p:nvPicPr>
          <p:cNvPr id="13" name="图片 12" descr="资源 93"/>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4066540" y="2042160"/>
            <a:ext cx="1920240" cy="1440180"/>
          </a:xfrm>
          <a:prstGeom prst="rect">
            <a:avLst/>
          </a:prstGeom>
        </p:spPr>
      </p:pic>
      <p:pic>
        <p:nvPicPr>
          <p:cNvPr id="14" name="图片 13" descr="资源 93"/>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3826510" y="2968625"/>
            <a:ext cx="2160270" cy="1619885"/>
          </a:xfrm>
          <a:prstGeom prst="rect">
            <a:avLst/>
          </a:prstGeom>
        </p:spPr>
      </p:pic>
      <p:pic>
        <p:nvPicPr>
          <p:cNvPr id="15" name="图片 14" descr="资源 93"/>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3586480" y="4074795"/>
            <a:ext cx="2400300" cy="1799590"/>
          </a:xfrm>
          <a:prstGeom prst="rect">
            <a:avLst/>
          </a:prstGeom>
        </p:spPr>
      </p:pic>
      <p:pic>
        <p:nvPicPr>
          <p:cNvPr id="16" name="图片 15" descr="资源 93"/>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flipH="1">
            <a:off x="5986780" y="2042160"/>
            <a:ext cx="1920240" cy="1440180"/>
          </a:xfrm>
          <a:prstGeom prst="rect">
            <a:avLst/>
          </a:prstGeom>
        </p:spPr>
      </p:pic>
      <p:pic>
        <p:nvPicPr>
          <p:cNvPr id="17" name="图片 16" descr="资源 93"/>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flipH="1">
            <a:off x="5986780" y="2968625"/>
            <a:ext cx="2160270" cy="1619885"/>
          </a:xfrm>
          <a:prstGeom prst="rect">
            <a:avLst/>
          </a:prstGeom>
        </p:spPr>
      </p:pic>
      <p:pic>
        <p:nvPicPr>
          <p:cNvPr id="18" name="图片 17" descr="资源 93"/>
          <p:cNvPicPr>
            <a:picLocks noChangeAspect="1"/>
          </p:cNvPicPr>
          <p:nvPr>
            <p:custDataLst>
              <p:tags r:id="rId21"/>
            </p:custDataLst>
          </p:nvPr>
        </p:nvPicPr>
        <p:blipFill>
          <a:blip r:embed="rId2">
            <a:extLst>
              <a:ext uri="{96DAC541-7B7A-43D3-8B79-37D633B846F1}">
                <asvg:svgBlip xmlns:asvg="http://schemas.microsoft.com/office/drawing/2016/SVG/main" r:embed="rId3"/>
              </a:ext>
            </a:extLst>
          </a:blip>
          <a:stretch>
            <a:fillRect/>
          </a:stretch>
        </p:blipFill>
        <p:spPr>
          <a:xfrm flipH="1">
            <a:off x="5986780" y="4074795"/>
            <a:ext cx="2400300" cy="1799590"/>
          </a:xfrm>
          <a:prstGeom prst="rect">
            <a:avLst/>
          </a:prstGeom>
        </p:spPr>
      </p:pic>
      <p:sp>
        <p:nvSpPr>
          <p:cNvPr id="6" name="文本框 5"/>
          <p:cNvSpPr txBox="1"/>
          <p:nvPr>
            <p:custDataLst>
              <p:tags r:id="rId22"/>
            </p:custDataLst>
          </p:nvPr>
        </p:nvSpPr>
        <p:spPr>
          <a:xfrm>
            <a:off x="8059420" y="1996440"/>
            <a:ext cx="3719830" cy="770890"/>
          </a:xfrm>
          <a:prstGeom prst="rect">
            <a:avLst/>
          </a:prstGeom>
          <a:noFill/>
        </p:spPr>
        <p:txBody>
          <a:bodyPr wrap="square" rtlCol="0" anchor="t"/>
          <a:p>
            <a:pPr algn="l">
              <a:lnSpc>
                <a:spcPct val="120000"/>
              </a:lnSpc>
            </a:pPr>
            <a:r>
              <a:rPr lang="zh-CN" altLang="en-US" b="1" spc="30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（四）互联网思维下的产品和服务是一个有机的生命体</a:t>
            </a:r>
            <a:endParaRPr lang="zh-CN" altLang="en-US" b="1" spc="30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98" name="文本框 97"/>
          <p:cNvSpPr txBox="1"/>
          <p:nvPr>
            <p:custDataLst>
              <p:tags r:id="rId23"/>
            </p:custDataLst>
          </p:nvPr>
        </p:nvSpPr>
        <p:spPr>
          <a:xfrm>
            <a:off x="8386445" y="3094990"/>
            <a:ext cx="3392170" cy="823595"/>
          </a:xfrm>
          <a:prstGeom prst="rect">
            <a:avLst/>
          </a:prstGeom>
          <a:noFill/>
        </p:spPr>
        <p:txBody>
          <a:bodyPr wrap="square" rtlCol="0" anchor="t"/>
          <a:p>
            <a:pPr algn="l">
              <a:lnSpc>
                <a:spcPct val="120000"/>
              </a:lnSpc>
            </a:pPr>
            <a:r>
              <a:rPr lang="zh-CN" altLang="en-US" b="1" spc="30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（五）互联网思维下的产品自带了媒体属性</a:t>
            </a:r>
            <a:endParaRPr lang="zh-CN" altLang="en-US" b="1" spc="30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102" name="文本框 101"/>
          <p:cNvSpPr txBox="1"/>
          <p:nvPr>
            <p:custDataLst>
              <p:tags r:id="rId24"/>
            </p:custDataLst>
          </p:nvPr>
        </p:nvSpPr>
        <p:spPr>
          <a:xfrm>
            <a:off x="8387080" y="4234180"/>
            <a:ext cx="3392170" cy="832485"/>
          </a:xfrm>
          <a:prstGeom prst="rect">
            <a:avLst/>
          </a:prstGeom>
          <a:noFill/>
        </p:spPr>
        <p:txBody>
          <a:bodyPr wrap="square" rtlCol="0" anchor="t"/>
          <a:p>
            <a:pPr algn="l">
              <a:lnSpc>
                <a:spcPct val="120000"/>
              </a:lnSpc>
            </a:pPr>
            <a:r>
              <a:rPr lang="zh-CN" altLang="en-US" b="1" spc="30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（六）有互联网思维的企业组织一定是扁平化的</a:t>
            </a:r>
            <a:endParaRPr lang="zh-CN" altLang="en-US" b="1" spc="30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25"/>
            </p:custDataLst>
          </p:nvPr>
        </p:nvSpPr>
        <p:spPr>
          <a:xfrm>
            <a:off x="633730" y="1696085"/>
            <a:ext cx="3192780" cy="696595"/>
          </a:xfrm>
          <a:prstGeom prst="rect">
            <a:avLst/>
          </a:prstGeom>
          <a:noFill/>
        </p:spPr>
        <p:txBody>
          <a:bodyPr wrap="square" rtlCol="0" anchor="t"/>
          <a:p>
            <a:pPr algn="l">
              <a:lnSpc>
                <a:spcPct val="120000"/>
              </a:lnSpc>
            </a:pPr>
            <a:r>
              <a:rPr lang="zh-CN" altLang="en-US" b="1" spc="30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（一）互联网思维是相对于工业化思维而言的</a:t>
            </a:r>
            <a:endParaRPr lang="zh-CN" altLang="en-US" b="1" spc="30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38" name="文本框 37"/>
          <p:cNvSpPr txBox="1"/>
          <p:nvPr>
            <p:custDataLst>
              <p:tags r:id="rId26"/>
            </p:custDataLst>
          </p:nvPr>
        </p:nvSpPr>
        <p:spPr>
          <a:xfrm>
            <a:off x="633730" y="3094990"/>
            <a:ext cx="2953385" cy="823595"/>
          </a:xfrm>
          <a:prstGeom prst="rect">
            <a:avLst/>
          </a:prstGeom>
          <a:noFill/>
        </p:spPr>
        <p:txBody>
          <a:bodyPr wrap="square" rtlCol="0" anchor="t"/>
          <a:p>
            <a:pPr algn="l">
              <a:lnSpc>
                <a:spcPct val="120000"/>
              </a:lnSpc>
            </a:pPr>
            <a:r>
              <a:rPr lang="zh-CN" altLang="en-US" b="1" spc="30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（二）互联网思维是一种商业民主化的思维</a:t>
            </a:r>
            <a:endParaRPr lang="zh-CN" altLang="en-US" b="1" spc="30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41" name="文本框 40"/>
          <p:cNvSpPr txBox="1"/>
          <p:nvPr>
            <p:custDataLst>
              <p:tags r:id="rId27"/>
            </p:custDataLst>
          </p:nvPr>
        </p:nvSpPr>
        <p:spPr>
          <a:xfrm>
            <a:off x="634365" y="4234180"/>
            <a:ext cx="2953385" cy="833120"/>
          </a:xfrm>
          <a:prstGeom prst="rect">
            <a:avLst/>
          </a:prstGeom>
          <a:noFill/>
        </p:spPr>
        <p:txBody>
          <a:bodyPr wrap="square" rtlCol="0" anchor="t"/>
          <a:p>
            <a:pPr algn="l">
              <a:lnSpc>
                <a:spcPct val="120000"/>
              </a:lnSpc>
            </a:pPr>
            <a:r>
              <a:rPr lang="zh-CN" altLang="en-US" b="1" spc="30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（三）互联网思维是一种用户至上的思维</a:t>
            </a:r>
            <a:endParaRPr lang="zh-CN" altLang="en-US" b="1" spc="30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pic>
        <p:nvPicPr>
          <p:cNvPr id="8" name="图片 7" descr="19976619"/>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4690745" y="2335530"/>
            <a:ext cx="432000" cy="432000"/>
          </a:xfrm>
          <a:prstGeom prst="rect">
            <a:avLst/>
          </a:prstGeom>
        </p:spPr>
      </p:pic>
      <p:pic>
        <p:nvPicPr>
          <p:cNvPr id="9" name="图片 8" descr="19976631"/>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6851015" y="2335530"/>
            <a:ext cx="432000" cy="432000"/>
          </a:xfrm>
          <a:prstGeom prst="rect">
            <a:avLst/>
          </a:prstGeom>
        </p:spPr>
      </p:pic>
      <p:pic>
        <p:nvPicPr>
          <p:cNvPr id="25" name="图片 24" descr="19976632"/>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4690745" y="3374390"/>
            <a:ext cx="432000" cy="432000"/>
          </a:xfrm>
          <a:prstGeom prst="rect">
            <a:avLst/>
          </a:prstGeom>
        </p:spPr>
      </p:pic>
      <p:pic>
        <p:nvPicPr>
          <p:cNvPr id="26" name="图片 25" descr="19976633"/>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6851015" y="3374390"/>
            <a:ext cx="432000" cy="432000"/>
          </a:xfrm>
          <a:prstGeom prst="rect">
            <a:avLst/>
          </a:prstGeom>
        </p:spPr>
      </p:pic>
      <p:pic>
        <p:nvPicPr>
          <p:cNvPr id="27" name="图片 26" descr="19976627"/>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4690745" y="4758690"/>
            <a:ext cx="432000" cy="432000"/>
          </a:xfrm>
          <a:prstGeom prst="rect">
            <a:avLst/>
          </a:prstGeom>
        </p:spPr>
      </p:pic>
      <p:pic>
        <p:nvPicPr>
          <p:cNvPr id="29" name="图片 28" descr="19976629"/>
          <p:cNvPicPr>
            <a:picLocks noChangeAspect="1"/>
          </p:cNvPicPr>
          <p:nvPr>
            <p:custDataLst>
              <p:tags r:id="rId43"/>
            </p:custDataLst>
          </p:nvPr>
        </p:nvPicPr>
        <p:blipFill>
          <a:blip r:embed="rId44">
            <a:extLst>
              <a:ext uri="{96DAC541-7B7A-43D3-8B79-37D633B846F1}">
                <asvg:svgBlip xmlns:asvg="http://schemas.microsoft.com/office/drawing/2016/SVG/main" r:embed="rId45"/>
              </a:ext>
            </a:extLst>
          </a:blip>
          <a:stretch>
            <a:fillRect/>
          </a:stretch>
        </p:blipFill>
        <p:spPr>
          <a:xfrm>
            <a:off x="6851015" y="4758690"/>
            <a:ext cx="432000" cy="432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二、互联网思维的产生</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9" name="Freeform 29"/>
          <p:cNvSpPr/>
          <p:nvPr>
            <p:custDataLst>
              <p:tags r:id="rId1"/>
            </p:custDataLst>
          </p:nvPr>
        </p:nvSpPr>
        <p:spPr bwMode="auto">
          <a:xfrm>
            <a:off x="4204578" y="3928096"/>
            <a:ext cx="1993774" cy="1991515"/>
          </a:xfrm>
          <a:custGeom>
            <a:avLst/>
            <a:gdLst>
              <a:gd name="T0" fmla="*/ 456 w 912"/>
              <a:gd name="T1" fmla="*/ 0 h 913"/>
              <a:gd name="T2" fmla="*/ 0 w 912"/>
              <a:gd name="T3" fmla="*/ 457 h 913"/>
              <a:gd name="T4" fmla="*/ 456 w 912"/>
              <a:gd name="T5" fmla="*/ 913 h 913"/>
              <a:gd name="T6" fmla="*/ 912 w 912"/>
              <a:gd name="T7" fmla="*/ 457 h 913"/>
              <a:gd name="T8" fmla="*/ 912 w 912"/>
              <a:gd name="T9" fmla="*/ 0 h 913"/>
              <a:gd name="T10" fmla="*/ 456 w 912"/>
              <a:gd name="T11" fmla="*/ 0 h 913"/>
            </a:gdLst>
            <a:ahLst/>
            <a:cxnLst>
              <a:cxn ang="0">
                <a:pos x="T0" y="T1"/>
              </a:cxn>
              <a:cxn ang="0">
                <a:pos x="T2" y="T3"/>
              </a:cxn>
              <a:cxn ang="0">
                <a:pos x="T4" y="T5"/>
              </a:cxn>
              <a:cxn ang="0">
                <a:pos x="T6" y="T7"/>
              </a:cxn>
              <a:cxn ang="0">
                <a:pos x="T8" y="T9"/>
              </a:cxn>
              <a:cxn ang="0">
                <a:pos x="T10" y="T11"/>
              </a:cxn>
            </a:cxnLst>
            <a:rect l="0" t="0" r="r" b="b"/>
            <a:pathLst>
              <a:path w="912" h="913">
                <a:moveTo>
                  <a:pt x="456" y="0"/>
                </a:moveTo>
                <a:cubicBezTo>
                  <a:pt x="204" y="0"/>
                  <a:pt x="0" y="205"/>
                  <a:pt x="0" y="457"/>
                </a:cubicBezTo>
                <a:cubicBezTo>
                  <a:pt x="0" y="709"/>
                  <a:pt x="204" y="913"/>
                  <a:pt x="456" y="913"/>
                </a:cubicBezTo>
                <a:cubicBezTo>
                  <a:pt x="708" y="913"/>
                  <a:pt x="912" y="709"/>
                  <a:pt x="912" y="457"/>
                </a:cubicBezTo>
                <a:cubicBezTo>
                  <a:pt x="912" y="0"/>
                  <a:pt x="912" y="0"/>
                  <a:pt x="912" y="0"/>
                </a:cubicBezTo>
                <a:lnTo>
                  <a:pt x="456" y="0"/>
                </a:lnTo>
                <a:close/>
              </a:path>
            </a:pathLst>
          </a:custGeom>
          <a:solidFill>
            <a:srgbClr val="F2AB21"/>
          </a:solidFill>
          <a:ln>
            <a:noFill/>
          </a:ln>
        </p:spPr>
        <p:txBody>
          <a:bodyPr lIns="90000" tIns="46800" rIns="90000" bIns="46800">
            <a:normAutofit/>
          </a:bodyPr>
          <a:lstStyle/>
          <a:p>
            <a:endParaRPr lang="zh-CN" altLang="en-US" sz="1400"/>
          </a:p>
        </p:txBody>
      </p:sp>
      <p:sp>
        <p:nvSpPr>
          <p:cNvPr id="20" name="Freeform 30"/>
          <p:cNvSpPr/>
          <p:nvPr>
            <p:custDataLst>
              <p:tags r:id="rId2"/>
            </p:custDataLst>
          </p:nvPr>
        </p:nvSpPr>
        <p:spPr bwMode="auto">
          <a:xfrm>
            <a:off x="6293185" y="3928096"/>
            <a:ext cx="1194457" cy="1189941"/>
          </a:xfrm>
          <a:custGeom>
            <a:avLst/>
            <a:gdLst>
              <a:gd name="T0" fmla="*/ 273 w 546"/>
              <a:gd name="T1" fmla="*/ 0 h 546"/>
              <a:gd name="T2" fmla="*/ 546 w 546"/>
              <a:gd name="T3" fmla="*/ 273 h 546"/>
              <a:gd name="T4" fmla="*/ 273 w 546"/>
              <a:gd name="T5" fmla="*/ 546 h 546"/>
              <a:gd name="T6" fmla="*/ 0 w 546"/>
              <a:gd name="T7" fmla="*/ 273 h 546"/>
              <a:gd name="T8" fmla="*/ 0 w 546"/>
              <a:gd name="T9" fmla="*/ 0 h 546"/>
              <a:gd name="T10" fmla="*/ 273 w 546"/>
              <a:gd name="T11" fmla="*/ 0 h 546"/>
            </a:gdLst>
            <a:ahLst/>
            <a:cxnLst>
              <a:cxn ang="0">
                <a:pos x="T0" y="T1"/>
              </a:cxn>
              <a:cxn ang="0">
                <a:pos x="T2" y="T3"/>
              </a:cxn>
              <a:cxn ang="0">
                <a:pos x="T4" y="T5"/>
              </a:cxn>
              <a:cxn ang="0">
                <a:pos x="T6" y="T7"/>
              </a:cxn>
              <a:cxn ang="0">
                <a:pos x="T8" y="T9"/>
              </a:cxn>
              <a:cxn ang="0">
                <a:pos x="T10" y="T11"/>
              </a:cxn>
            </a:cxnLst>
            <a:rect l="0" t="0" r="r" b="b"/>
            <a:pathLst>
              <a:path w="546" h="546">
                <a:moveTo>
                  <a:pt x="273" y="0"/>
                </a:moveTo>
                <a:cubicBezTo>
                  <a:pt x="424" y="0"/>
                  <a:pt x="546" y="123"/>
                  <a:pt x="546" y="273"/>
                </a:cubicBezTo>
                <a:cubicBezTo>
                  <a:pt x="546" y="424"/>
                  <a:pt x="424" y="546"/>
                  <a:pt x="273" y="546"/>
                </a:cubicBezTo>
                <a:cubicBezTo>
                  <a:pt x="123" y="546"/>
                  <a:pt x="0" y="424"/>
                  <a:pt x="0" y="273"/>
                </a:cubicBezTo>
                <a:cubicBezTo>
                  <a:pt x="0" y="0"/>
                  <a:pt x="0" y="0"/>
                  <a:pt x="0" y="0"/>
                </a:cubicBezTo>
                <a:lnTo>
                  <a:pt x="273" y="0"/>
                </a:lnTo>
                <a:close/>
              </a:path>
            </a:pathLst>
          </a:custGeom>
          <a:solidFill>
            <a:srgbClr val="44405E"/>
          </a:solidFill>
          <a:ln>
            <a:noFill/>
          </a:ln>
        </p:spPr>
        <p:txBody>
          <a:bodyPr lIns="90000" tIns="46800" rIns="90000" bIns="46800">
            <a:normAutofit/>
          </a:bodyPr>
          <a:lstStyle/>
          <a:p>
            <a:endParaRPr lang="zh-CN" altLang="en-US" sz="1400"/>
          </a:p>
        </p:txBody>
      </p:sp>
      <p:sp>
        <p:nvSpPr>
          <p:cNvPr id="21" name="Freeform 31"/>
          <p:cNvSpPr/>
          <p:nvPr>
            <p:custDataLst>
              <p:tags r:id="rId3"/>
            </p:custDataLst>
          </p:nvPr>
        </p:nvSpPr>
        <p:spPr bwMode="auto">
          <a:xfrm>
            <a:off x="6293185" y="1846263"/>
            <a:ext cx="1996031" cy="1989256"/>
          </a:xfrm>
          <a:custGeom>
            <a:avLst/>
            <a:gdLst>
              <a:gd name="T0" fmla="*/ 457 w 913"/>
              <a:gd name="T1" fmla="*/ 912 h 912"/>
              <a:gd name="T2" fmla="*/ 913 w 913"/>
              <a:gd name="T3" fmla="*/ 456 h 912"/>
              <a:gd name="T4" fmla="*/ 457 w 913"/>
              <a:gd name="T5" fmla="*/ 0 h 912"/>
              <a:gd name="T6" fmla="*/ 0 w 913"/>
              <a:gd name="T7" fmla="*/ 456 h 912"/>
              <a:gd name="T8" fmla="*/ 0 w 913"/>
              <a:gd name="T9" fmla="*/ 912 h 912"/>
              <a:gd name="T10" fmla="*/ 457 w 913"/>
              <a:gd name="T11" fmla="*/ 912 h 912"/>
            </a:gdLst>
            <a:ahLst/>
            <a:cxnLst>
              <a:cxn ang="0">
                <a:pos x="T0" y="T1"/>
              </a:cxn>
              <a:cxn ang="0">
                <a:pos x="T2" y="T3"/>
              </a:cxn>
              <a:cxn ang="0">
                <a:pos x="T4" y="T5"/>
              </a:cxn>
              <a:cxn ang="0">
                <a:pos x="T6" y="T7"/>
              </a:cxn>
              <a:cxn ang="0">
                <a:pos x="T8" y="T9"/>
              </a:cxn>
              <a:cxn ang="0">
                <a:pos x="T10" y="T11"/>
              </a:cxn>
            </a:cxnLst>
            <a:rect l="0" t="0" r="r" b="b"/>
            <a:pathLst>
              <a:path w="913" h="912">
                <a:moveTo>
                  <a:pt x="457" y="912"/>
                </a:moveTo>
                <a:cubicBezTo>
                  <a:pt x="709" y="912"/>
                  <a:pt x="913" y="708"/>
                  <a:pt x="913" y="456"/>
                </a:cubicBezTo>
                <a:cubicBezTo>
                  <a:pt x="913" y="204"/>
                  <a:pt x="709" y="0"/>
                  <a:pt x="457" y="0"/>
                </a:cubicBezTo>
                <a:cubicBezTo>
                  <a:pt x="205" y="0"/>
                  <a:pt x="0" y="204"/>
                  <a:pt x="0" y="456"/>
                </a:cubicBezTo>
                <a:cubicBezTo>
                  <a:pt x="0" y="912"/>
                  <a:pt x="0" y="912"/>
                  <a:pt x="0" y="912"/>
                </a:cubicBezTo>
                <a:lnTo>
                  <a:pt x="457" y="912"/>
                </a:lnTo>
                <a:close/>
              </a:path>
            </a:pathLst>
          </a:custGeom>
          <a:solidFill>
            <a:srgbClr val="F2AB21"/>
          </a:solidFill>
          <a:ln>
            <a:noFill/>
          </a:ln>
        </p:spPr>
        <p:txBody>
          <a:bodyPr lIns="90000" tIns="46800" rIns="90000" bIns="46800">
            <a:normAutofit/>
          </a:bodyPr>
          <a:lstStyle/>
          <a:p>
            <a:endParaRPr lang="zh-CN" altLang="en-US" sz="1400"/>
          </a:p>
        </p:txBody>
      </p:sp>
      <p:sp>
        <p:nvSpPr>
          <p:cNvPr id="22" name="Freeform 32"/>
          <p:cNvSpPr/>
          <p:nvPr>
            <p:custDataLst>
              <p:tags r:id="rId4"/>
            </p:custDataLst>
          </p:nvPr>
        </p:nvSpPr>
        <p:spPr bwMode="auto">
          <a:xfrm>
            <a:off x="4206836" y="1848520"/>
            <a:ext cx="1991515" cy="1986999"/>
          </a:xfrm>
          <a:custGeom>
            <a:avLst/>
            <a:gdLst>
              <a:gd name="T0" fmla="*/ 459 w 918"/>
              <a:gd name="T1" fmla="*/ 918 h 918"/>
              <a:gd name="T2" fmla="*/ 0 w 918"/>
              <a:gd name="T3" fmla="*/ 459 h 918"/>
              <a:gd name="T4" fmla="*/ 459 w 918"/>
              <a:gd name="T5" fmla="*/ 0 h 918"/>
              <a:gd name="T6" fmla="*/ 918 w 918"/>
              <a:gd name="T7" fmla="*/ 459 h 918"/>
              <a:gd name="T8" fmla="*/ 918 w 918"/>
              <a:gd name="T9" fmla="*/ 918 h 918"/>
              <a:gd name="T10" fmla="*/ 459 w 918"/>
              <a:gd name="T11" fmla="*/ 918 h 918"/>
            </a:gdLst>
            <a:ahLst/>
            <a:cxnLst>
              <a:cxn ang="0">
                <a:pos x="T0" y="T1"/>
              </a:cxn>
              <a:cxn ang="0">
                <a:pos x="T2" y="T3"/>
              </a:cxn>
              <a:cxn ang="0">
                <a:pos x="T4" y="T5"/>
              </a:cxn>
              <a:cxn ang="0">
                <a:pos x="T6" y="T7"/>
              </a:cxn>
              <a:cxn ang="0">
                <a:pos x="T8" y="T9"/>
              </a:cxn>
              <a:cxn ang="0">
                <a:pos x="T10" y="T11"/>
              </a:cxn>
            </a:cxnLst>
            <a:rect l="0" t="0" r="r" b="b"/>
            <a:pathLst>
              <a:path w="918" h="918">
                <a:moveTo>
                  <a:pt x="459" y="918"/>
                </a:moveTo>
                <a:cubicBezTo>
                  <a:pt x="205" y="918"/>
                  <a:pt x="0" y="713"/>
                  <a:pt x="0" y="459"/>
                </a:cubicBezTo>
                <a:cubicBezTo>
                  <a:pt x="0" y="205"/>
                  <a:pt x="205" y="0"/>
                  <a:pt x="459" y="0"/>
                </a:cubicBezTo>
                <a:cubicBezTo>
                  <a:pt x="713" y="0"/>
                  <a:pt x="918" y="205"/>
                  <a:pt x="918" y="459"/>
                </a:cubicBezTo>
                <a:cubicBezTo>
                  <a:pt x="918" y="918"/>
                  <a:pt x="918" y="918"/>
                  <a:pt x="918" y="918"/>
                </a:cubicBezTo>
                <a:lnTo>
                  <a:pt x="459" y="918"/>
                </a:lnTo>
                <a:close/>
              </a:path>
            </a:pathLst>
          </a:custGeom>
          <a:noFill/>
          <a:ln w="6350" cap="flat">
            <a:solidFill>
              <a:srgbClr val="44405E"/>
            </a:solidFill>
            <a:prstDash val="dash"/>
            <a:miter lim="800000"/>
          </a:ln>
        </p:spPr>
        <p:txBody>
          <a:bodyPr lIns="90000" tIns="46800" rIns="90000" bIns="46800">
            <a:normAutofit/>
          </a:bodyPr>
          <a:lstStyle/>
          <a:p>
            <a:endParaRPr lang="zh-CN" altLang="en-US" sz="1400"/>
          </a:p>
        </p:txBody>
      </p:sp>
      <p:sp>
        <p:nvSpPr>
          <p:cNvPr id="23" name="Freeform 35"/>
          <p:cNvSpPr>
            <a:spLocks noEditPoints="1"/>
          </p:cNvSpPr>
          <p:nvPr>
            <p:custDataLst>
              <p:tags r:id="rId5"/>
            </p:custDataLst>
          </p:nvPr>
        </p:nvSpPr>
        <p:spPr bwMode="auto">
          <a:xfrm>
            <a:off x="6733485" y="4418071"/>
            <a:ext cx="311598" cy="212248"/>
          </a:xfrm>
          <a:custGeom>
            <a:avLst/>
            <a:gdLst>
              <a:gd name="T0" fmla="*/ 79 w 98"/>
              <a:gd name="T1" fmla="*/ 61 h 69"/>
              <a:gd name="T2" fmla="*/ 91 w 98"/>
              <a:gd name="T3" fmla="*/ 49 h 69"/>
              <a:gd name="T4" fmla="*/ 81 w 98"/>
              <a:gd name="T5" fmla="*/ 37 h 69"/>
              <a:gd name="T6" fmla="*/ 70 w 98"/>
              <a:gd name="T7" fmla="*/ 15 h 69"/>
              <a:gd name="T8" fmla="*/ 37 w 98"/>
              <a:gd name="T9" fmla="*/ 12 h 69"/>
              <a:gd name="T10" fmla="*/ 24 w 98"/>
              <a:gd name="T11" fmla="*/ 26 h 69"/>
              <a:gd name="T12" fmla="*/ 8 w 98"/>
              <a:gd name="T13" fmla="*/ 43 h 69"/>
              <a:gd name="T14" fmla="*/ 13 w 98"/>
              <a:gd name="T15" fmla="*/ 56 h 69"/>
              <a:gd name="T16" fmla="*/ 26 w 98"/>
              <a:gd name="T17" fmla="*/ 61 h 69"/>
              <a:gd name="T18" fmla="*/ 26 w 98"/>
              <a:gd name="T19" fmla="*/ 42 h 69"/>
              <a:gd name="T20" fmla="*/ 26 w 98"/>
              <a:gd name="T21" fmla="*/ 39 h 69"/>
              <a:gd name="T22" fmla="*/ 34 w 98"/>
              <a:gd name="T23" fmla="*/ 43 h 69"/>
              <a:gd name="T24" fmla="*/ 36 w 98"/>
              <a:gd name="T25" fmla="*/ 28 h 69"/>
              <a:gd name="T26" fmla="*/ 38 w 98"/>
              <a:gd name="T27" fmla="*/ 43 h 69"/>
              <a:gd name="T28" fmla="*/ 46 w 98"/>
              <a:gd name="T29" fmla="*/ 39 h 69"/>
              <a:gd name="T30" fmla="*/ 38 w 98"/>
              <a:gd name="T31" fmla="*/ 50 h 69"/>
              <a:gd name="T32" fmla="*/ 38 w 98"/>
              <a:gd name="T33" fmla="*/ 50 h 69"/>
              <a:gd name="T34" fmla="*/ 37 w 98"/>
              <a:gd name="T35" fmla="*/ 50 h 69"/>
              <a:gd name="T36" fmla="*/ 37 w 98"/>
              <a:gd name="T37" fmla="*/ 50 h 69"/>
              <a:gd name="T38" fmla="*/ 35 w 98"/>
              <a:gd name="T39" fmla="*/ 50 h 69"/>
              <a:gd name="T40" fmla="*/ 35 w 98"/>
              <a:gd name="T41" fmla="*/ 50 h 69"/>
              <a:gd name="T42" fmla="*/ 35 w 98"/>
              <a:gd name="T43" fmla="*/ 50 h 69"/>
              <a:gd name="T44" fmla="*/ 26 w 98"/>
              <a:gd name="T45" fmla="*/ 42 h 69"/>
              <a:gd name="T46" fmla="*/ 53 w 98"/>
              <a:gd name="T47" fmla="*/ 40 h 69"/>
              <a:gd name="T48" fmla="*/ 49 w 98"/>
              <a:gd name="T49" fmla="*/ 37 h 69"/>
              <a:gd name="T50" fmla="*/ 58 w 98"/>
              <a:gd name="T51" fmla="*/ 28 h 69"/>
              <a:gd name="T52" fmla="*/ 58 w 98"/>
              <a:gd name="T53" fmla="*/ 28 h 69"/>
              <a:gd name="T54" fmla="*/ 58 w 98"/>
              <a:gd name="T55" fmla="*/ 28 h 69"/>
              <a:gd name="T56" fmla="*/ 60 w 98"/>
              <a:gd name="T57" fmla="*/ 28 h 69"/>
              <a:gd name="T58" fmla="*/ 60 w 98"/>
              <a:gd name="T59" fmla="*/ 28 h 69"/>
              <a:gd name="T60" fmla="*/ 61 w 98"/>
              <a:gd name="T61" fmla="*/ 28 h 69"/>
              <a:gd name="T62" fmla="*/ 69 w 98"/>
              <a:gd name="T63" fmla="*/ 37 h 69"/>
              <a:gd name="T64" fmla="*/ 66 w 98"/>
              <a:gd name="T65" fmla="*/ 40 h 69"/>
              <a:gd name="T66" fmla="*/ 62 w 98"/>
              <a:gd name="T67" fmla="*/ 48 h 69"/>
              <a:gd name="T68" fmla="*/ 57 w 98"/>
              <a:gd name="T69" fmla="*/ 48 h 69"/>
              <a:gd name="T70" fmla="*/ 53 w 98"/>
              <a:gd name="T71" fmla="*/ 40 h 69"/>
              <a:gd name="T72" fmla="*/ 93 w 98"/>
              <a:gd name="T73" fmla="*/ 63 h 69"/>
              <a:gd name="T74" fmla="*/ 79 w 98"/>
              <a:gd name="T75" fmla="*/ 69 h 69"/>
              <a:gd name="T76" fmla="*/ 8 w 98"/>
              <a:gd name="T77" fmla="*/ 61 h 69"/>
              <a:gd name="T78" fmla="*/ 7 w 98"/>
              <a:gd name="T79" fmla="*/ 26 h 69"/>
              <a:gd name="T80" fmla="*/ 33 w 98"/>
              <a:gd name="T81" fmla="*/ 5 h 69"/>
              <a:gd name="T82" fmla="*/ 75 w 98"/>
              <a:gd name="T83" fmla="*/ 10 h 69"/>
              <a:gd name="T84" fmla="*/ 94 w 98"/>
              <a:gd name="T85" fmla="*/ 36 h 69"/>
              <a:gd name="T86" fmla="*/ 93 w 98"/>
              <a:gd name="T87" fmla="*/ 63 h 69"/>
              <a:gd name="T88" fmla="*/ 93 w 98"/>
              <a:gd name="T89"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 h="69">
                <a:moveTo>
                  <a:pt x="79" y="61"/>
                </a:moveTo>
                <a:cubicBezTo>
                  <a:pt x="79" y="61"/>
                  <a:pt x="79" y="61"/>
                  <a:pt x="79" y="61"/>
                </a:cubicBezTo>
                <a:cubicBezTo>
                  <a:pt x="82" y="61"/>
                  <a:pt x="85" y="60"/>
                  <a:pt x="87" y="58"/>
                </a:cubicBezTo>
                <a:cubicBezTo>
                  <a:pt x="89" y="55"/>
                  <a:pt x="91" y="52"/>
                  <a:pt x="91" y="49"/>
                </a:cubicBezTo>
                <a:cubicBezTo>
                  <a:pt x="91" y="46"/>
                  <a:pt x="90" y="43"/>
                  <a:pt x="88" y="41"/>
                </a:cubicBezTo>
                <a:cubicBezTo>
                  <a:pt x="86" y="39"/>
                  <a:pt x="84" y="38"/>
                  <a:pt x="81" y="37"/>
                </a:cubicBezTo>
                <a:cubicBezTo>
                  <a:pt x="79" y="37"/>
                  <a:pt x="78" y="35"/>
                  <a:pt x="78" y="33"/>
                </a:cubicBezTo>
                <a:cubicBezTo>
                  <a:pt x="78" y="26"/>
                  <a:pt x="75" y="20"/>
                  <a:pt x="70" y="15"/>
                </a:cubicBezTo>
                <a:cubicBezTo>
                  <a:pt x="65" y="10"/>
                  <a:pt x="59" y="8"/>
                  <a:pt x="52" y="8"/>
                </a:cubicBezTo>
                <a:cubicBezTo>
                  <a:pt x="46" y="8"/>
                  <a:pt x="41" y="9"/>
                  <a:pt x="37" y="12"/>
                </a:cubicBezTo>
                <a:cubicBezTo>
                  <a:pt x="33" y="14"/>
                  <a:pt x="30" y="19"/>
                  <a:pt x="28" y="23"/>
                </a:cubicBezTo>
                <a:cubicBezTo>
                  <a:pt x="27" y="25"/>
                  <a:pt x="26" y="26"/>
                  <a:pt x="24" y="26"/>
                </a:cubicBezTo>
                <a:cubicBezTo>
                  <a:pt x="20" y="26"/>
                  <a:pt x="16" y="28"/>
                  <a:pt x="13" y="31"/>
                </a:cubicBezTo>
                <a:cubicBezTo>
                  <a:pt x="10" y="34"/>
                  <a:pt x="8" y="39"/>
                  <a:pt x="8" y="43"/>
                </a:cubicBezTo>
                <a:cubicBezTo>
                  <a:pt x="8" y="48"/>
                  <a:pt x="10" y="53"/>
                  <a:pt x="13" y="56"/>
                </a:cubicBezTo>
                <a:cubicBezTo>
                  <a:pt x="13" y="56"/>
                  <a:pt x="13" y="56"/>
                  <a:pt x="13" y="56"/>
                </a:cubicBezTo>
                <a:cubicBezTo>
                  <a:pt x="13" y="56"/>
                  <a:pt x="13" y="56"/>
                  <a:pt x="13" y="56"/>
                </a:cubicBezTo>
                <a:cubicBezTo>
                  <a:pt x="16" y="59"/>
                  <a:pt x="21" y="61"/>
                  <a:pt x="26" y="61"/>
                </a:cubicBezTo>
                <a:cubicBezTo>
                  <a:pt x="79" y="61"/>
                  <a:pt x="79" y="61"/>
                  <a:pt x="79" y="61"/>
                </a:cubicBezTo>
                <a:close/>
                <a:moveTo>
                  <a:pt x="26" y="42"/>
                </a:moveTo>
                <a:cubicBezTo>
                  <a:pt x="26" y="42"/>
                  <a:pt x="26" y="42"/>
                  <a:pt x="26" y="42"/>
                </a:cubicBezTo>
                <a:cubicBezTo>
                  <a:pt x="25" y="41"/>
                  <a:pt x="25" y="39"/>
                  <a:pt x="26" y="39"/>
                </a:cubicBezTo>
                <a:cubicBezTo>
                  <a:pt x="27" y="38"/>
                  <a:pt x="29" y="38"/>
                  <a:pt x="29" y="39"/>
                </a:cubicBezTo>
                <a:cubicBezTo>
                  <a:pt x="34" y="43"/>
                  <a:pt x="34" y="43"/>
                  <a:pt x="34" y="43"/>
                </a:cubicBezTo>
                <a:cubicBezTo>
                  <a:pt x="34" y="30"/>
                  <a:pt x="34" y="30"/>
                  <a:pt x="34" y="30"/>
                </a:cubicBezTo>
                <a:cubicBezTo>
                  <a:pt x="34" y="29"/>
                  <a:pt x="35" y="28"/>
                  <a:pt x="36" y="28"/>
                </a:cubicBezTo>
                <a:cubicBezTo>
                  <a:pt x="37" y="28"/>
                  <a:pt x="38" y="29"/>
                  <a:pt x="38" y="30"/>
                </a:cubicBezTo>
                <a:cubicBezTo>
                  <a:pt x="38" y="43"/>
                  <a:pt x="38" y="43"/>
                  <a:pt x="38" y="43"/>
                </a:cubicBezTo>
                <a:cubicBezTo>
                  <a:pt x="43" y="39"/>
                  <a:pt x="43" y="39"/>
                  <a:pt x="43" y="39"/>
                </a:cubicBezTo>
                <a:cubicBezTo>
                  <a:pt x="44" y="38"/>
                  <a:pt x="45" y="38"/>
                  <a:pt x="46" y="39"/>
                </a:cubicBezTo>
                <a:cubicBezTo>
                  <a:pt x="47" y="39"/>
                  <a:pt x="47" y="41"/>
                  <a:pt x="46" y="42"/>
                </a:cubicBezTo>
                <a:cubicBezTo>
                  <a:pt x="38" y="50"/>
                  <a:pt x="38" y="50"/>
                  <a:pt x="38" y="50"/>
                </a:cubicBezTo>
                <a:cubicBezTo>
                  <a:pt x="38" y="50"/>
                  <a:pt x="38" y="50"/>
                  <a:pt x="38" y="50"/>
                </a:cubicBezTo>
                <a:cubicBezTo>
                  <a:pt x="38" y="50"/>
                  <a:pt x="38" y="50"/>
                  <a:pt x="38" y="50"/>
                </a:cubicBezTo>
                <a:cubicBezTo>
                  <a:pt x="38" y="50"/>
                  <a:pt x="38" y="50"/>
                  <a:pt x="38" y="50"/>
                </a:cubicBezTo>
                <a:cubicBezTo>
                  <a:pt x="38" y="50"/>
                  <a:pt x="38" y="50"/>
                  <a:pt x="37" y="50"/>
                </a:cubicBezTo>
                <a:cubicBezTo>
                  <a:pt x="37" y="50"/>
                  <a:pt x="37" y="50"/>
                  <a:pt x="37" y="50"/>
                </a:cubicBezTo>
                <a:cubicBezTo>
                  <a:pt x="37" y="50"/>
                  <a:pt x="37" y="50"/>
                  <a:pt x="37" y="50"/>
                </a:cubicBezTo>
                <a:cubicBezTo>
                  <a:pt x="37" y="51"/>
                  <a:pt x="37" y="51"/>
                  <a:pt x="36" y="51"/>
                </a:cubicBezTo>
                <a:cubicBezTo>
                  <a:pt x="36" y="51"/>
                  <a:pt x="36" y="51"/>
                  <a:pt x="35" y="50"/>
                </a:cubicBezTo>
                <a:cubicBezTo>
                  <a:pt x="35" y="50"/>
                  <a:pt x="35" y="50"/>
                  <a:pt x="35" y="50"/>
                </a:cubicBezTo>
                <a:cubicBezTo>
                  <a:pt x="35" y="50"/>
                  <a:pt x="35" y="50"/>
                  <a:pt x="35" y="50"/>
                </a:cubicBezTo>
                <a:cubicBezTo>
                  <a:pt x="35" y="50"/>
                  <a:pt x="35" y="50"/>
                  <a:pt x="35" y="50"/>
                </a:cubicBezTo>
                <a:cubicBezTo>
                  <a:pt x="35" y="50"/>
                  <a:pt x="35" y="50"/>
                  <a:pt x="35" y="50"/>
                </a:cubicBezTo>
                <a:cubicBezTo>
                  <a:pt x="35" y="50"/>
                  <a:pt x="35" y="50"/>
                  <a:pt x="35" y="50"/>
                </a:cubicBezTo>
                <a:cubicBezTo>
                  <a:pt x="26" y="42"/>
                  <a:pt x="26" y="42"/>
                  <a:pt x="26" y="42"/>
                </a:cubicBezTo>
                <a:close/>
                <a:moveTo>
                  <a:pt x="53" y="40"/>
                </a:moveTo>
                <a:cubicBezTo>
                  <a:pt x="53" y="40"/>
                  <a:pt x="53" y="40"/>
                  <a:pt x="53" y="40"/>
                </a:cubicBezTo>
                <a:cubicBezTo>
                  <a:pt x="52" y="41"/>
                  <a:pt x="50" y="41"/>
                  <a:pt x="49" y="40"/>
                </a:cubicBezTo>
                <a:cubicBezTo>
                  <a:pt x="48" y="39"/>
                  <a:pt x="48" y="37"/>
                  <a:pt x="49" y="37"/>
                </a:cubicBezTo>
                <a:cubicBezTo>
                  <a:pt x="58" y="28"/>
                  <a:pt x="58" y="28"/>
                  <a:pt x="58" y="28"/>
                </a:cubicBezTo>
                <a:cubicBezTo>
                  <a:pt x="58" y="28"/>
                  <a:pt x="58" y="28"/>
                  <a:pt x="58" y="28"/>
                </a:cubicBezTo>
                <a:cubicBezTo>
                  <a:pt x="58" y="28"/>
                  <a:pt x="58" y="28"/>
                  <a:pt x="58" y="28"/>
                </a:cubicBezTo>
                <a:cubicBezTo>
                  <a:pt x="58" y="28"/>
                  <a:pt x="58" y="28"/>
                  <a:pt x="58" y="28"/>
                </a:cubicBezTo>
                <a:cubicBezTo>
                  <a:pt x="58" y="28"/>
                  <a:pt x="58" y="28"/>
                  <a:pt x="58" y="28"/>
                </a:cubicBezTo>
                <a:cubicBezTo>
                  <a:pt x="58" y="28"/>
                  <a:pt x="58" y="28"/>
                  <a:pt x="58" y="28"/>
                </a:cubicBezTo>
                <a:cubicBezTo>
                  <a:pt x="59" y="28"/>
                  <a:pt x="59" y="28"/>
                  <a:pt x="59" y="28"/>
                </a:cubicBezTo>
                <a:cubicBezTo>
                  <a:pt x="60" y="28"/>
                  <a:pt x="60" y="28"/>
                  <a:pt x="60" y="28"/>
                </a:cubicBezTo>
                <a:cubicBezTo>
                  <a:pt x="60" y="28"/>
                  <a:pt x="60" y="28"/>
                  <a:pt x="60" y="28"/>
                </a:cubicBezTo>
                <a:cubicBezTo>
                  <a:pt x="60" y="28"/>
                  <a:pt x="60" y="28"/>
                  <a:pt x="60" y="28"/>
                </a:cubicBezTo>
                <a:cubicBezTo>
                  <a:pt x="61" y="28"/>
                  <a:pt x="61" y="28"/>
                  <a:pt x="61" y="28"/>
                </a:cubicBezTo>
                <a:cubicBezTo>
                  <a:pt x="61" y="28"/>
                  <a:pt x="61" y="28"/>
                  <a:pt x="61" y="28"/>
                </a:cubicBezTo>
                <a:cubicBezTo>
                  <a:pt x="61" y="28"/>
                  <a:pt x="61" y="28"/>
                  <a:pt x="61" y="28"/>
                </a:cubicBezTo>
                <a:cubicBezTo>
                  <a:pt x="69" y="37"/>
                  <a:pt x="69" y="37"/>
                  <a:pt x="69" y="37"/>
                </a:cubicBezTo>
                <a:cubicBezTo>
                  <a:pt x="70" y="37"/>
                  <a:pt x="70" y="39"/>
                  <a:pt x="69" y="40"/>
                </a:cubicBezTo>
                <a:cubicBezTo>
                  <a:pt x="68" y="41"/>
                  <a:pt x="67" y="41"/>
                  <a:pt x="66" y="40"/>
                </a:cubicBezTo>
                <a:cubicBezTo>
                  <a:pt x="62" y="35"/>
                  <a:pt x="62" y="35"/>
                  <a:pt x="62" y="35"/>
                </a:cubicBezTo>
                <a:cubicBezTo>
                  <a:pt x="62" y="48"/>
                  <a:pt x="62" y="48"/>
                  <a:pt x="62" y="48"/>
                </a:cubicBezTo>
                <a:cubicBezTo>
                  <a:pt x="62" y="50"/>
                  <a:pt x="61" y="51"/>
                  <a:pt x="59" y="51"/>
                </a:cubicBezTo>
                <a:cubicBezTo>
                  <a:pt x="58" y="51"/>
                  <a:pt x="57" y="50"/>
                  <a:pt x="57" y="48"/>
                </a:cubicBezTo>
                <a:cubicBezTo>
                  <a:pt x="57" y="35"/>
                  <a:pt x="57" y="35"/>
                  <a:pt x="57" y="35"/>
                </a:cubicBezTo>
                <a:cubicBezTo>
                  <a:pt x="53" y="40"/>
                  <a:pt x="53" y="40"/>
                  <a:pt x="53" y="40"/>
                </a:cubicBezTo>
                <a:close/>
                <a:moveTo>
                  <a:pt x="93" y="63"/>
                </a:moveTo>
                <a:cubicBezTo>
                  <a:pt x="93" y="63"/>
                  <a:pt x="93" y="63"/>
                  <a:pt x="93" y="63"/>
                </a:cubicBezTo>
                <a:cubicBezTo>
                  <a:pt x="89" y="66"/>
                  <a:pt x="84" y="69"/>
                  <a:pt x="79" y="69"/>
                </a:cubicBezTo>
                <a:cubicBezTo>
                  <a:pt x="79" y="69"/>
                  <a:pt x="79" y="69"/>
                  <a:pt x="79" y="69"/>
                </a:cubicBezTo>
                <a:cubicBezTo>
                  <a:pt x="26" y="69"/>
                  <a:pt x="26" y="69"/>
                  <a:pt x="26" y="69"/>
                </a:cubicBezTo>
                <a:cubicBezTo>
                  <a:pt x="19" y="69"/>
                  <a:pt x="12" y="66"/>
                  <a:pt x="8" y="61"/>
                </a:cubicBezTo>
                <a:cubicBezTo>
                  <a:pt x="3" y="57"/>
                  <a:pt x="0" y="50"/>
                  <a:pt x="0" y="43"/>
                </a:cubicBezTo>
                <a:cubicBezTo>
                  <a:pt x="0" y="37"/>
                  <a:pt x="3" y="30"/>
                  <a:pt x="7" y="26"/>
                </a:cubicBezTo>
                <a:cubicBezTo>
                  <a:pt x="11" y="22"/>
                  <a:pt x="16" y="19"/>
                  <a:pt x="22" y="18"/>
                </a:cubicBezTo>
                <a:cubicBezTo>
                  <a:pt x="25" y="13"/>
                  <a:pt x="28" y="9"/>
                  <a:pt x="33" y="5"/>
                </a:cubicBezTo>
                <a:cubicBezTo>
                  <a:pt x="39" y="2"/>
                  <a:pt x="45" y="0"/>
                  <a:pt x="52" y="0"/>
                </a:cubicBezTo>
                <a:cubicBezTo>
                  <a:pt x="61" y="0"/>
                  <a:pt x="69" y="4"/>
                  <a:pt x="75" y="10"/>
                </a:cubicBezTo>
                <a:cubicBezTo>
                  <a:pt x="81" y="15"/>
                  <a:pt x="84" y="22"/>
                  <a:pt x="85" y="30"/>
                </a:cubicBezTo>
                <a:cubicBezTo>
                  <a:pt x="88" y="32"/>
                  <a:pt x="91" y="34"/>
                  <a:pt x="94" y="36"/>
                </a:cubicBezTo>
                <a:cubicBezTo>
                  <a:pt x="97" y="40"/>
                  <a:pt x="98" y="44"/>
                  <a:pt x="98" y="49"/>
                </a:cubicBezTo>
                <a:cubicBezTo>
                  <a:pt x="98" y="54"/>
                  <a:pt x="96" y="59"/>
                  <a:pt x="93" y="63"/>
                </a:cubicBezTo>
                <a:cubicBezTo>
                  <a:pt x="93" y="63"/>
                  <a:pt x="93" y="63"/>
                  <a:pt x="93" y="63"/>
                </a:cubicBezTo>
                <a:cubicBezTo>
                  <a:pt x="93" y="63"/>
                  <a:pt x="93" y="63"/>
                  <a:pt x="93" y="63"/>
                </a:cubicBezTo>
                <a:close/>
              </a:path>
            </a:pathLst>
          </a:custGeom>
          <a:solidFill>
            <a:srgbClr val="FFFFFF"/>
          </a:solidFill>
          <a:ln>
            <a:noFill/>
          </a:ln>
        </p:spPr>
        <p:txBody>
          <a:bodyPr lIns="90000" tIns="46800" rIns="90000" bIns="46800">
            <a:noAutofit/>
          </a:bodyPr>
          <a:lstStyle/>
          <a:p>
            <a:endParaRPr lang="zh-CN" altLang="en-US" sz="700"/>
          </a:p>
        </p:txBody>
      </p:sp>
      <p:sp>
        <p:nvSpPr>
          <p:cNvPr id="7" name="Freeform 36"/>
          <p:cNvSpPr>
            <a:spLocks noEditPoints="1"/>
          </p:cNvSpPr>
          <p:nvPr>
            <p:custDataLst>
              <p:tags r:id="rId6"/>
            </p:custDataLst>
          </p:nvPr>
        </p:nvSpPr>
        <p:spPr bwMode="auto">
          <a:xfrm>
            <a:off x="7056373" y="2338497"/>
            <a:ext cx="302566" cy="383852"/>
          </a:xfrm>
          <a:custGeom>
            <a:avLst/>
            <a:gdLst>
              <a:gd name="T0" fmla="*/ 24 w 79"/>
              <a:gd name="T1" fmla="*/ 42 h 99"/>
              <a:gd name="T2" fmla="*/ 4 w 79"/>
              <a:gd name="T3" fmla="*/ 8 h 99"/>
              <a:gd name="T4" fmla="*/ 4 w 79"/>
              <a:gd name="T5" fmla="*/ 0 h 99"/>
              <a:gd name="T6" fmla="*/ 10 w 79"/>
              <a:gd name="T7" fmla="*/ 0 h 99"/>
              <a:gd name="T8" fmla="*/ 69 w 79"/>
              <a:gd name="T9" fmla="*/ 0 h 99"/>
              <a:gd name="T10" fmla="*/ 75 w 79"/>
              <a:gd name="T11" fmla="*/ 0 h 99"/>
              <a:gd name="T12" fmla="*/ 75 w 79"/>
              <a:gd name="T13" fmla="*/ 8 h 99"/>
              <a:gd name="T14" fmla="*/ 55 w 79"/>
              <a:gd name="T15" fmla="*/ 42 h 99"/>
              <a:gd name="T16" fmla="*/ 55 w 79"/>
              <a:gd name="T17" fmla="*/ 57 h 99"/>
              <a:gd name="T18" fmla="*/ 75 w 79"/>
              <a:gd name="T19" fmla="*/ 91 h 99"/>
              <a:gd name="T20" fmla="*/ 75 w 79"/>
              <a:gd name="T21" fmla="*/ 99 h 99"/>
              <a:gd name="T22" fmla="*/ 69 w 79"/>
              <a:gd name="T23" fmla="*/ 99 h 99"/>
              <a:gd name="T24" fmla="*/ 10 w 79"/>
              <a:gd name="T25" fmla="*/ 99 h 99"/>
              <a:gd name="T26" fmla="*/ 4 w 79"/>
              <a:gd name="T27" fmla="*/ 99 h 99"/>
              <a:gd name="T28" fmla="*/ 4 w 79"/>
              <a:gd name="T29" fmla="*/ 91 h 99"/>
              <a:gd name="T30" fmla="*/ 24 w 79"/>
              <a:gd name="T31" fmla="*/ 57 h 99"/>
              <a:gd name="T32" fmla="*/ 14 w 79"/>
              <a:gd name="T33" fmla="*/ 91 h 99"/>
              <a:gd name="T34" fmla="*/ 17 w 79"/>
              <a:gd name="T35" fmla="*/ 91 h 99"/>
              <a:gd name="T36" fmla="*/ 41 w 79"/>
              <a:gd name="T37" fmla="*/ 70 h 99"/>
              <a:gd name="T38" fmla="*/ 65 w 79"/>
              <a:gd name="T39" fmla="*/ 91 h 99"/>
              <a:gd name="T40" fmla="*/ 40 w 79"/>
              <a:gd name="T41" fmla="*/ 52 h 99"/>
              <a:gd name="T42" fmla="*/ 40 w 79"/>
              <a:gd name="T43" fmla="*/ 52 h 99"/>
              <a:gd name="T44" fmla="*/ 40 w 79"/>
              <a:gd name="T45" fmla="*/ 52 h 99"/>
              <a:gd name="T46" fmla="*/ 14 w 79"/>
              <a:gd name="T47" fmla="*/ 91 h 99"/>
              <a:gd name="T48" fmla="*/ 24 w 79"/>
              <a:gd name="T49" fmla="*/ 91 h 99"/>
              <a:gd name="T50" fmla="*/ 40 w 79"/>
              <a:gd name="T51" fmla="*/ 75 h 99"/>
              <a:gd name="T52" fmla="*/ 20 w 79"/>
              <a:gd name="T53" fmla="*/ 28 h 99"/>
              <a:gd name="T54" fmla="*/ 59 w 79"/>
              <a:gd name="T55" fmla="*/ 28 h 99"/>
              <a:gd name="T56" fmla="*/ 14 w 79"/>
              <a:gd name="T57" fmla="*/ 8 h 99"/>
              <a:gd name="T58" fmla="*/ 55 w 79"/>
              <a:gd name="T59" fmla="*/ 33 h 99"/>
              <a:gd name="T60" fmla="*/ 24 w 79"/>
              <a:gd name="T61" fmla="*/ 33 h 99"/>
              <a:gd name="T62" fmla="*/ 40 w 79"/>
              <a:gd name="T63" fmla="*/ 47 h 99"/>
              <a:gd name="T64" fmla="*/ 40 w 79"/>
              <a:gd name="T65" fmla="*/ 47 h 99"/>
              <a:gd name="T66" fmla="*/ 40 w 79"/>
              <a:gd name="T67" fmla="*/ 47 h 99"/>
              <a:gd name="T68" fmla="*/ 55 w 79"/>
              <a:gd name="T69" fmla="*/ 3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 h="99">
                <a:moveTo>
                  <a:pt x="32" y="49"/>
                </a:moveTo>
                <a:cubicBezTo>
                  <a:pt x="29" y="47"/>
                  <a:pt x="27" y="44"/>
                  <a:pt x="24" y="42"/>
                </a:cubicBezTo>
                <a:cubicBezTo>
                  <a:pt x="16" y="35"/>
                  <a:pt x="8" y="28"/>
                  <a:pt x="7" y="8"/>
                </a:cubicBezTo>
                <a:cubicBezTo>
                  <a:pt x="4" y="8"/>
                  <a:pt x="4" y="8"/>
                  <a:pt x="4" y="8"/>
                </a:cubicBezTo>
                <a:cubicBezTo>
                  <a:pt x="2" y="8"/>
                  <a:pt x="0" y="6"/>
                  <a:pt x="0" y="4"/>
                </a:cubicBezTo>
                <a:cubicBezTo>
                  <a:pt x="0" y="2"/>
                  <a:pt x="2" y="0"/>
                  <a:pt x="4" y="0"/>
                </a:cubicBezTo>
                <a:cubicBezTo>
                  <a:pt x="10" y="0"/>
                  <a:pt x="10" y="0"/>
                  <a:pt x="10" y="0"/>
                </a:cubicBezTo>
                <a:cubicBezTo>
                  <a:pt x="10" y="0"/>
                  <a:pt x="10" y="0"/>
                  <a:pt x="10" y="0"/>
                </a:cubicBezTo>
                <a:cubicBezTo>
                  <a:pt x="11" y="0"/>
                  <a:pt x="11" y="0"/>
                  <a:pt x="11" y="0"/>
                </a:cubicBezTo>
                <a:cubicBezTo>
                  <a:pt x="69" y="0"/>
                  <a:pt x="69" y="0"/>
                  <a:pt x="69" y="0"/>
                </a:cubicBezTo>
                <a:cubicBezTo>
                  <a:pt x="69" y="0"/>
                  <a:pt x="69" y="0"/>
                  <a:pt x="69" y="0"/>
                </a:cubicBezTo>
                <a:cubicBezTo>
                  <a:pt x="75" y="0"/>
                  <a:pt x="75" y="0"/>
                  <a:pt x="75" y="0"/>
                </a:cubicBezTo>
                <a:cubicBezTo>
                  <a:pt x="78" y="0"/>
                  <a:pt x="79" y="2"/>
                  <a:pt x="79" y="4"/>
                </a:cubicBezTo>
                <a:cubicBezTo>
                  <a:pt x="79" y="6"/>
                  <a:pt x="78" y="8"/>
                  <a:pt x="75" y="8"/>
                </a:cubicBezTo>
                <a:cubicBezTo>
                  <a:pt x="73" y="8"/>
                  <a:pt x="73" y="8"/>
                  <a:pt x="73" y="8"/>
                </a:cubicBezTo>
                <a:cubicBezTo>
                  <a:pt x="72" y="28"/>
                  <a:pt x="64" y="35"/>
                  <a:pt x="55" y="42"/>
                </a:cubicBezTo>
                <a:cubicBezTo>
                  <a:pt x="53" y="44"/>
                  <a:pt x="50" y="47"/>
                  <a:pt x="48" y="49"/>
                </a:cubicBezTo>
                <a:cubicBezTo>
                  <a:pt x="50" y="52"/>
                  <a:pt x="53" y="54"/>
                  <a:pt x="55" y="57"/>
                </a:cubicBezTo>
                <a:cubicBezTo>
                  <a:pt x="64" y="64"/>
                  <a:pt x="72" y="70"/>
                  <a:pt x="73" y="91"/>
                </a:cubicBezTo>
                <a:cubicBezTo>
                  <a:pt x="75" y="91"/>
                  <a:pt x="75" y="91"/>
                  <a:pt x="75" y="91"/>
                </a:cubicBezTo>
                <a:cubicBezTo>
                  <a:pt x="78" y="91"/>
                  <a:pt x="79" y="93"/>
                  <a:pt x="79" y="95"/>
                </a:cubicBezTo>
                <a:cubicBezTo>
                  <a:pt x="79" y="97"/>
                  <a:pt x="78" y="99"/>
                  <a:pt x="75" y="99"/>
                </a:cubicBezTo>
                <a:cubicBezTo>
                  <a:pt x="69" y="99"/>
                  <a:pt x="69" y="99"/>
                  <a:pt x="69" y="99"/>
                </a:cubicBezTo>
                <a:cubicBezTo>
                  <a:pt x="69" y="99"/>
                  <a:pt x="69" y="99"/>
                  <a:pt x="69" y="99"/>
                </a:cubicBezTo>
                <a:cubicBezTo>
                  <a:pt x="69" y="99"/>
                  <a:pt x="69" y="99"/>
                  <a:pt x="69" y="99"/>
                </a:cubicBezTo>
                <a:cubicBezTo>
                  <a:pt x="10" y="99"/>
                  <a:pt x="10" y="99"/>
                  <a:pt x="10" y="99"/>
                </a:cubicBezTo>
                <a:cubicBezTo>
                  <a:pt x="10" y="99"/>
                  <a:pt x="10" y="99"/>
                  <a:pt x="10" y="99"/>
                </a:cubicBezTo>
                <a:cubicBezTo>
                  <a:pt x="4" y="99"/>
                  <a:pt x="4" y="99"/>
                  <a:pt x="4" y="99"/>
                </a:cubicBezTo>
                <a:cubicBezTo>
                  <a:pt x="2" y="99"/>
                  <a:pt x="0" y="97"/>
                  <a:pt x="0" y="95"/>
                </a:cubicBezTo>
                <a:cubicBezTo>
                  <a:pt x="0" y="93"/>
                  <a:pt x="2" y="91"/>
                  <a:pt x="4" y="91"/>
                </a:cubicBezTo>
                <a:cubicBezTo>
                  <a:pt x="7" y="91"/>
                  <a:pt x="7" y="91"/>
                  <a:pt x="7" y="91"/>
                </a:cubicBezTo>
                <a:cubicBezTo>
                  <a:pt x="8" y="70"/>
                  <a:pt x="16" y="64"/>
                  <a:pt x="24" y="57"/>
                </a:cubicBezTo>
                <a:cubicBezTo>
                  <a:pt x="27" y="54"/>
                  <a:pt x="29" y="52"/>
                  <a:pt x="32" y="49"/>
                </a:cubicBezTo>
                <a:close/>
                <a:moveTo>
                  <a:pt x="14" y="91"/>
                </a:moveTo>
                <a:cubicBezTo>
                  <a:pt x="14" y="91"/>
                  <a:pt x="14" y="91"/>
                  <a:pt x="14" y="91"/>
                </a:cubicBezTo>
                <a:cubicBezTo>
                  <a:pt x="17" y="91"/>
                  <a:pt x="17" y="91"/>
                  <a:pt x="17" y="91"/>
                </a:cubicBezTo>
                <a:cubicBezTo>
                  <a:pt x="38" y="70"/>
                  <a:pt x="38" y="70"/>
                  <a:pt x="38" y="70"/>
                </a:cubicBezTo>
                <a:cubicBezTo>
                  <a:pt x="39" y="69"/>
                  <a:pt x="40" y="69"/>
                  <a:pt x="41" y="70"/>
                </a:cubicBezTo>
                <a:cubicBezTo>
                  <a:pt x="62" y="91"/>
                  <a:pt x="62" y="91"/>
                  <a:pt x="62" y="91"/>
                </a:cubicBezTo>
                <a:cubicBezTo>
                  <a:pt x="65" y="91"/>
                  <a:pt x="65" y="91"/>
                  <a:pt x="65" y="91"/>
                </a:cubicBezTo>
                <a:cubicBezTo>
                  <a:pt x="64" y="74"/>
                  <a:pt x="58" y="68"/>
                  <a:pt x="50" y="62"/>
                </a:cubicBezTo>
                <a:cubicBezTo>
                  <a:pt x="47" y="59"/>
                  <a:pt x="43" y="56"/>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36" y="56"/>
                  <a:pt x="32" y="59"/>
                  <a:pt x="29" y="62"/>
                </a:cubicBezTo>
                <a:cubicBezTo>
                  <a:pt x="22" y="68"/>
                  <a:pt x="15" y="74"/>
                  <a:pt x="14" y="91"/>
                </a:cubicBezTo>
                <a:close/>
                <a:moveTo>
                  <a:pt x="24" y="91"/>
                </a:moveTo>
                <a:cubicBezTo>
                  <a:pt x="24" y="91"/>
                  <a:pt x="24" y="91"/>
                  <a:pt x="24" y="91"/>
                </a:cubicBezTo>
                <a:cubicBezTo>
                  <a:pt x="56" y="91"/>
                  <a:pt x="56" y="91"/>
                  <a:pt x="56" y="91"/>
                </a:cubicBezTo>
                <a:cubicBezTo>
                  <a:pt x="40" y="75"/>
                  <a:pt x="40" y="75"/>
                  <a:pt x="40" y="75"/>
                </a:cubicBezTo>
                <a:cubicBezTo>
                  <a:pt x="24" y="91"/>
                  <a:pt x="24" y="91"/>
                  <a:pt x="24" y="91"/>
                </a:cubicBezTo>
                <a:close/>
                <a:moveTo>
                  <a:pt x="20" y="28"/>
                </a:moveTo>
                <a:cubicBezTo>
                  <a:pt x="20" y="28"/>
                  <a:pt x="20" y="28"/>
                  <a:pt x="20" y="28"/>
                </a:cubicBezTo>
                <a:cubicBezTo>
                  <a:pt x="59" y="28"/>
                  <a:pt x="59" y="28"/>
                  <a:pt x="59" y="28"/>
                </a:cubicBezTo>
                <a:cubicBezTo>
                  <a:pt x="62" y="24"/>
                  <a:pt x="65" y="18"/>
                  <a:pt x="65" y="8"/>
                </a:cubicBezTo>
                <a:cubicBezTo>
                  <a:pt x="14" y="8"/>
                  <a:pt x="14" y="8"/>
                  <a:pt x="14" y="8"/>
                </a:cubicBezTo>
                <a:cubicBezTo>
                  <a:pt x="15" y="18"/>
                  <a:pt x="17" y="24"/>
                  <a:pt x="20" y="28"/>
                </a:cubicBezTo>
                <a:close/>
                <a:moveTo>
                  <a:pt x="55" y="33"/>
                </a:moveTo>
                <a:cubicBezTo>
                  <a:pt x="55" y="33"/>
                  <a:pt x="55" y="33"/>
                  <a:pt x="55" y="33"/>
                </a:cubicBezTo>
                <a:cubicBezTo>
                  <a:pt x="24" y="33"/>
                  <a:pt x="24" y="33"/>
                  <a:pt x="24" y="33"/>
                </a:cubicBezTo>
                <a:cubicBezTo>
                  <a:pt x="26" y="34"/>
                  <a:pt x="27" y="35"/>
                  <a:pt x="29" y="37"/>
                </a:cubicBezTo>
                <a:cubicBezTo>
                  <a:pt x="32" y="40"/>
                  <a:pt x="36" y="43"/>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3" y="43"/>
                  <a:pt x="47" y="40"/>
                  <a:pt x="50" y="37"/>
                </a:cubicBezTo>
                <a:cubicBezTo>
                  <a:pt x="52" y="35"/>
                  <a:pt x="54" y="34"/>
                  <a:pt x="55" y="33"/>
                </a:cubicBezTo>
                <a:close/>
              </a:path>
            </a:pathLst>
          </a:custGeom>
          <a:solidFill>
            <a:srgbClr val="FFFFFF"/>
          </a:solidFill>
          <a:ln>
            <a:noFill/>
          </a:ln>
        </p:spPr>
        <p:txBody>
          <a:bodyPr lIns="90000" tIns="46800" rIns="90000" bIns="46800">
            <a:normAutofit/>
          </a:bodyPr>
          <a:lstStyle/>
          <a:p>
            <a:endParaRPr lang="zh-CN" altLang="en-US" sz="1400"/>
          </a:p>
        </p:txBody>
      </p:sp>
      <p:sp>
        <p:nvSpPr>
          <p:cNvPr id="39" name="Freeform 37"/>
          <p:cNvSpPr>
            <a:spLocks noEditPoints="1"/>
          </p:cNvSpPr>
          <p:nvPr>
            <p:custDataLst>
              <p:tags r:id="rId7"/>
            </p:custDataLst>
          </p:nvPr>
        </p:nvSpPr>
        <p:spPr bwMode="auto">
          <a:xfrm>
            <a:off x="5010668" y="4336785"/>
            <a:ext cx="379336" cy="370304"/>
          </a:xfrm>
          <a:custGeom>
            <a:avLst/>
            <a:gdLst>
              <a:gd name="T0" fmla="*/ 49 w 98"/>
              <a:gd name="T1" fmla="*/ 0 h 98"/>
              <a:gd name="T2" fmla="*/ 84 w 98"/>
              <a:gd name="T3" fmla="*/ 15 h 98"/>
              <a:gd name="T4" fmla="*/ 98 w 98"/>
              <a:gd name="T5" fmla="*/ 49 h 98"/>
              <a:gd name="T6" fmla="*/ 84 w 98"/>
              <a:gd name="T7" fmla="*/ 84 h 98"/>
              <a:gd name="T8" fmla="*/ 49 w 98"/>
              <a:gd name="T9" fmla="*/ 98 h 98"/>
              <a:gd name="T10" fmla="*/ 14 w 98"/>
              <a:gd name="T11" fmla="*/ 84 h 98"/>
              <a:gd name="T12" fmla="*/ 14 w 98"/>
              <a:gd name="T13" fmla="*/ 84 h 98"/>
              <a:gd name="T14" fmla="*/ 14 w 98"/>
              <a:gd name="T15" fmla="*/ 84 h 98"/>
              <a:gd name="T16" fmla="*/ 0 w 98"/>
              <a:gd name="T17" fmla="*/ 49 h 98"/>
              <a:gd name="T18" fmla="*/ 14 w 98"/>
              <a:gd name="T19" fmla="*/ 15 h 98"/>
              <a:gd name="T20" fmla="*/ 14 w 98"/>
              <a:gd name="T21" fmla="*/ 15 h 98"/>
              <a:gd name="T22" fmla="*/ 49 w 98"/>
              <a:gd name="T23" fmla="*/ 0 h 98"/>
              <a:gd name="T24" fmla="*/ 51 w 98"/>
              <a:gd name="T25" fmla="*/ 8 h 98"/>
              <a:gd name="T26" fmla="*/ 51 w 98"/>
              <a:gd name="T27" fmla="*/ 8 h 98"/>
              <a:gd name="T28" fmla="*/ 51 w 98"/>
              <a:gd name="T29" fmla="*/ 48 h 98"/>
              <a:gd name="T30" fmla="*/ 80 w 98"/>
              <a:gd name="T31" fmla="*/ 77 h 98"/>
              <a:gd name="T32" fmla="*/ 91 w 98"/>
              <a:gd name="T33" fmla="*/ 49 h 98"/>
              <a:gd name="T34" fmla="*/ 78 w 98"/>
              <a:gd name="T35" fmla="*/ 20 h 98"/>
              <a:gd name="T36" fmla="*/ 78 w 98"/>
              <a:gd name="T37" fmla="*/ 20 h 98"/>
              <a:gd name="T38" fmla="*/ 51 w 98"/>
              <a:gd name="T39" fmla="*/ 8 h 98"/>
              <a:gd name="T40" fmla="*/ 77 w 98"/>
              <a:gd name="T41" fmla="*/ 80 h 98"/>
              <a:gd name="T42" fmla="*/ 77 w 98"/>
              <a:gd name="T43" fmla="*/ 80 h 98"/>
              <a:gd name="T44" fmla="*/ 48 w 98"/>
              <a:gd name="T45" fmla="*/ 51 h 98"/>
              <a:gd name="T46" fmla="*/ 47 w 98"/>
              <a:gd name="T47" fmla="*/ 51 h 98"/>
              <a:gd name="T48" fmla="*/ 47 w 98"/>
              <a:gd name="T49" fmla="*/ 49 h 98"/>
              <a:gd name="T50" fmla="*/ 47 w 98"/>
              <a:gd name="T51" fmla="*/ 8 h 98"/>
              <a:gd name="T52" fmla="*/ 20 w 98"/>
              <a:gd name="T53" fmla="*/ 20 h 98"/>
              <a:gd name="T54" fmla="*/ 20 w 98"/>
              <a:gd name="T55" fmla="*/ 20 h 98"/>
              <a:gd name="T56" fmla="*/ 8 w 98"/>
              <a:gd name="T57" fmla="*/ 49 h 98"/>
              <a:gd name="T58" fmla="*/ 20 w 98"/>
              <a:gd name="T59" fmla="*/ 79 h 98"/>
              <a:gd name="T60" fmla="*/ 20 w 98"/>
              <a:gd name="T61" fmla="*/ 79 h 98"/>
              <a:gd name="T62" fmla="*/ 49 w 98"/>
              <a:gd name="T63" fmla="*/ 91 h 98"/>
              <a:gd name="T64" fmla="*/ 77 w 98"/>
              <a:gd name="T65" fmla="*/ 8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98">
                <a:moveTo>
                  <a:pt x="49" y="0"/>
                </a:moveTo>
                <a:cubicBezTo>
                  <a:pt x="63" y="0"/>
                  <a:pt x="75" y="6"/>
                  <a:pt x="84" y="15"/>
                </a:cubicBezTo>
                <a:cubicBezTo>
                  <a:pt x="93" y="24"/>
                  <a:pt x="98" y="36"/>
                  <a:pt x="98" y="49"/>
                </a:cubicBezTo>
                <a:cubicBezTo>
                  <a:pt x="98" y="63"/>
                  <a:pt x="93" y="75"/>
                  <a:pt x="84" y="84"/>
                </a:cubicBezTo>
                <a:cubicBezTo>
                  <a:pt x="75" y="93"/>
                  <a:pt x="63" y="98"/>
                  <a:pt x="49" y="98"/>
                </a:cubicBezTo>
                <a:cubicBezTo>
                  <a:pt x="36" y="98"/>
                  <a:pt x="23" y="93"/>
                  <a:pt x="14" y="84"/>
                </a:cubicBezTo>
                <a:cubicBezTo>
                  <a:pt x="14" y="84"/>
                  <a:pt x="14" y="84"/>
                  <a:pt x="14" y="84"/>
                </a:cubicBezTo>
                <a:cubicBezTo>
                  <a:pt x="14" y="84"/>
                  <a:pt x="14" y="84"/>
                  <a:pt x="14" y="84"/>
                </a:cubicBezTo>
                <a:cubicBezTo>
                  <a:pt x="6" y="75"/>
                  <a:pt x="0" y="63"/>
                  <a:pt x="0" y="49"/>
                </a:cubicBezTo>
                <a:cubicBezTo>
                  <a:pt x="0" y="36"/>
                  <a:pt x="6" y="24"/>
                  <a:pt x="14" y="15"/>
                </a:cubicBezTo>
                <a:cubicBezTo>
                  <a:pt x="14" y="15"/>
                  <a:pt x="14" y="15"/>
                  <a:pt x="14" y="15"/>
                </a:cubicBezTo>
                <a:cubicBezTo>
                  <a:pt x="23" y="6"/>
                  <a:pt x="36" y="0"/>
                  <a:pt x="49" y="0"/>
                </a:cubicBezTo>
                <a:close/>
                <a:moveTo>
                  <a:pt x="51" y="8"/>
                </a:moveTo>
                <a:cubicBezTo>
                  <a:pt x="51" y="8"/>
                  <a:pt x="51" y="8"/>
                  <a:pt x="51" y="8"/>
                </a:cubicBezTo>
                <a:cubicBezTo>
                  <a:pt x="51" y="48"/>
                  <a:pt x="51" y="48"/>
                  <a:pt x="51" y="48"/>
                </a:cubicBezTo>
                <a:cubicBezTo>
                  <a:pt x="80" y="77"/>
                  <a:pt x="80" y="77"/>
                  <a:pt x="80" y="77"/>
                </a:cubicBezTo>
                <a:cubicBezTo>
                  <a:pt x="87" y="70"/>
                  <a:pt x="91" y="60"/>
                  <a:pt x="91" y="49"/>
                </a:cubicBezTo>
                <a:cubicBezTo>
                  <a:pt x="91" y="38"/>
                  <a:pt x="86" y="28"/>
                  <a:pt x="78" y="20"/>
                </a:cubicBezTo>
                <a:cubicBezTo>
                  <a:pt x="78" y="20"/>
                  <a:pt x="78" y="20"/>
                  <a:pt x="78" y="20"/>
                </a:cubicBezTo>
                <a:cubicBezTo>
                  <a:pt x="71" y="13"/>
                  <a:pt x="62" y="8"/>
                  <a:pt x="51" y="8"/>
                </a:cubicBezTo>
                <a:close/>
                <a:moveTo>
                  <a:pt x="77" y="80"/>
                </a:moveTo>
                <a:cubicBezTo>
                  <a:pt x="77" y="80"/>
                  <a:pt x="77" y="80"/>
                  <a:pt x="77" y="80"/>
                </a:cubicBezTo>
                <a:cubicBezTo>
                  <a:pt x="48" y="51"/>
                  <a:pt x="48" y="51"/>
                  <a:pt x="48" y="51"/>
                </a:cubicBezTo>
                <a:cubicBezTo>
                  <a:pt x="47" y="51"/>
                  <a:pt x="47" y="51"/>
                  <a:pt x="47" y="51"/>
                </a:cubicBezTo>
                <a:cubicBezTo>
                  <a:pt x="47" y="50"/>
                  <a:pt x="47" y="50"/>
                  <a:pt x="47" y="49"/>
                </a:cubicBezTo>
                <a:cubicBezTo>
                  <a:pt x="47" y="8"/>
                  <a:pt x="47" y="8"/>
                  <a:pt x="47" y="8"/>
                </a:cubicBezTo>
                <a:cubicBezTo>
                  <a:pt x="36" y="8"/>
                  <a:pt x="27" y="13"/>
                  <a:pt x="20" y="20"/>
                </a:cubicBezTo>
                <a:cubicBezTo>
                  <a:pt x="20" y="20"/>
                  <a:pt x="20" y="20"/>
                  <a:pt x="20" y="20"/>
                </a:cubicBezTo>
                <a:cubicBezTo>
                  <a:pt x="12" y="28"/>
                  <a:pt x="8" y="38"/>
                  <a:pt x="8" y="49"/>
                </a:cubicBezTo>
                <a:cubicBezTo>
                  <a:pt x="8" y="61"/>
                  <a:pt x="12" y="71"/>
                  <a:pt x="20" y="79"/>
                </a:cubicBezTo>
                <a:cubicBezTo>
                  <a:pt x="20" y="79"/>
                  <a:pt x="20" y="79"/>
                  <a:pt x="20" y="79"/>
                </a:cubicBezTo>
                <a:cubicBezTo>
                  <a:pt x="27" y="86"/>
                  <a:pt x="38" y="91"/>
                  <a:pt x="49" y="91"/>
                </a:cubicBezTo>
                <a:cubicBezTo>
                  <a:pt x="60" y="91"/>
                  <a:pt x="69" y="87"/>
                  <a:pt x="77" y="80"/>
                </a:cubicBezTo>
                <a:close/>
              </a:path>
            </a:pathLst>
          </a:custGeom>
          <a:solidFill>
            <a:srgbClr val="FFFFFF"/>
          </a:solidFill>
          <a:ln>
            <a:noFill/>
          </a:ln>
        </p:spPr>
        <p:txBody>
          <a:bodyPr lIns="90000" tIns="46800" rIns="90000" bIns="46800">
            <a:normAutofit/>
          </a:bodyPr>
          <a:lstStyle/>
          <a:p>
            <a:endParaRPr lang="zh-CN" altLang="en-US" sz="1400"/>
          </a:p>
        </p:txBody>
      </p:sp>
      <p:sp>
        <p:nvSpPr>
          <p:cNvPr id="44" name="Freeform 33"/>
          <p:cNvSpPr/>
          <p:nvPr>
            <p:custDataLst>
              <p:tags r:id="rId8"/>
            </p:custDataLst>
          </p:nvPr>
        </p:nvSpPr>
        <p:spPr bwMode="auto">
          <a:xfrm>
            <a:off x="5003893" y="2643320"/>
            <a:ext cx="1194458" cy="1192199"/>
          </a:xfrm>
          <a:custGeom>
            <a:avLst/>
            <a:gdLst>
              <a:gd name="T0" fmla="*/ 273 w 546"/>
              <a:gd name="T1" fmla="*/ 546 h 546"/>
              <a:gd name="T2" fmla="*/ 0 w 546"/>
              <a:gd name="T3" fmla="*/ 273 h 546"/>
              <a:gd name="T4" fmla="*/ 273 w 546"/>
              <a:gd name="T5" fmla="*/ 0 h 546"/>
              <a:gd name="T6" fmla="*/ 546 w 546"/>
              <a:gd name="T7" fmla="*/ 273 h 546"/>
              <a:gd name="T8" fmla="*/ 546 w 546"/>
              <a:gd name="T9" fmla="*/ 546 h 546"/>
              <a:gd name="T10" fmla="*/ 273 w 546"/>
              <a:gd name="T11" fmla="*/ 546 h 546"/>
            </a:gdLst>
            <a:ahLst/>
            <a:cxnLst>
              <a:cxn ang="0">
                <a:pos x="T0" y="T1"/>
              </a:cxn>
              <a:cxn ang="0">
                <a:pos x="T2" y="T3"/>
              </a:cxn>
              <a:cxn ang="0">
                <a:pos x="T4" y="T5"/>
              </a:cxn>
              <a:cxn ang="0">
                <a:pos x="T6" y="T7"/>
              </a:cxn>
              <a:cxn ang="0">
                <a:pos x="T8" y="T9"/>
              </a:cxn>
              <a:cxn ang="0">
                <a:pos x="T10" y="T11"/>
              </a:cxn>
            </a:cxnLst>
            <a:rect l="0" t="0" r="r" b="b"/>
            <a:pathLst>
              <a:path w="546" h="546">
                <a:moveTo>
                  <a:pt x="273" y="546"/>
                </a:moveTo>
                <a:cubicBezTo>
                  <a:pt x="123" y="546"/>
                  <a:pt x="0" y="424"/>
                  <a:pt x="0" y="273"/>
                </a:cubicBezTo>
                <a:cubicBezTo>
                  <a:pt x="0" y="123"/>
                  <a:pt x="123" y="0"/>
                  <a:pt x="273" y="0"/>
                </a:cubicBezTo>
                <a:cubicBezTo>
                  <a:pt x="424" y="0"/>
                  <a:pt x="546" y="123"/>
                  <a:pt x="546" y="273"/>
                </a:cubicBezTo>
                <a:cubicBezTo>
                  <a:pt x="546" y="546"/>
                  <a:pt x="546" y="546"/>
                  <a:pt x="546" y="546"/>
                </a:cubicBezTo>
                <a:lnTo>
                  <a:pt x="273" y="546"/>
                </a:lnTo>
                <a:close/>
              </a:path>
            </a:pathLst>
          </a:custGeom>
          <a:solidFill>
            <a:srgbClr val="44405E"/>
          </a:solidFill>
          <a:ln>
            <a:noFill/>
          </a:ln>
        </p:spPr>
        <p:txBody>
          <a:bodyPr lIns="90000" tIns="46800" rIns="90000" bIns="46800">
            <a:normAutofit/>
          </a:bodyPr>
          <a:lstStyle/>
          <a:p>
            <a:endParaRPr lang="zh-CN" altLang="en-US" sz="1400"/>
          </a:p>
        </p:txBody>
      </p:sp>
      <p:sp>
        <p:nvSpPr>
          <p:cNvPr id="45" name="Freeform 34"/>
          <p:cNvSpPr>
            <a:spLocks noEditPoints="1"/>
          </p:cNvSpPr>
          <p:nvPr>
            <p:custDataLst>
              <p:tags r:id="rId9"/>
            </p:custDataLst>
          </p:nvPr>
        </p:nvSpPr>
        <p:spPr bwMode="auto">
          <a:xfrm>
            <a:off x="5554834" y="3085879"/>
            <a:ext cx="298050" cy="307082"/>
          </a:xfrm>
          <a:custGeom>
            <a:avLst/>
            <a:gdLst>
              <a:gd name="T0" fmla="*/ 55 w 95"/>
              <a:gd name="T1" fmla="*/ 0 h 98"/>
              <a:gd name="T2" fmla="*/ 85 w 95"/>
              <a:gd name="T3" fmla="*/ 29 h 98"/>
              <a:gd name="T4" fmla="*/ 86 w 95"/>
              <a:gd name="T5" fmla="*/ 31 h 98"/>
              <a:gd name="T6" fmla="*/ 82 w 95"/>
              <a:gd name="T7" fmla="*/ 41 h 98"/>
              <a:gd name="T8" fmla="*/ 79 w 95"/>
              <a:gd name="T9" fmla="*/ 34 h 98"/>
              <a:gd name="T10" fmla="*/ 55 w 95"/>
              <a:gd name="T11" fmla="*/ 31 h 98"/>
              <a:gd name="T12" fmla="*/ 53 w 95"/>
              <a:gd name="T13" fmla="*/ 25 h 98"/>
              <a:gd name="T14" fmla="*/ 11 w 95"/>
              <a:gd name="T15" fmla="*/ 8 h 98"/>
              <a:gd name="T16" fmla="*/ 8 w 95"/>
              <a:gd name="T17" fmla="*/ 10 h 98"/>
              <a:gd name="T18" fmla="*/ 9 w 95"/>
              <a:gd name="T19" fmla="*/ 90 h 98"/>
              <a:gd name="T20" fmla="*/ 11 w 95"/>
              <a:gd name="T21" fmla="*/ 91 h 98"/>
              <a:gd name="T22" fmla="*/ 78 w 95"/>
              <a:gd name="T23" fmla="*/ 90 h 98"/>
              <a:gd name="T24" fmla="*/ 79 w 95"/>
              <a:gd name="T25" fmla="*/ 88 h 98"/>
              <a:gd name="T26" fmla="*/ 82 w 95"/>
              <a:gd name="T27" fmla="*/ 82 h 98"/>
              <a:gd name="T28" fmla="*/ 86 w 95"/>
              <a:gd name="T29" fmla="*/ 88 h 98"/>
              <a:gd name="T30" fmla="*/ 83 w 95"/>
              <a:gd name="T31" fmla="*/ 95 h 98"/>
              <a:gd name="T32" fmla="*/ 11 w 95"/>
              <a:gd name="T33" fmla="*/ 98 h 98"/>
              <a:gd name="T34" fmla="*/ 0 w 95"/>
              <a:gd name="T35" fmla="*/ 88 h 98"/>
              <a:gd name="T36" fmla="*/ 3 w 95"/>
              <a:gd name="T37" fmla="*/ 3 h 98"/>
              <a:gd name="T38" fmla="*/ 72 w 95"/>
              <a:gd name="T39" fmla="*/ 38 h 98"/>
              <a:gd name="T40" fmla="*/ 72 w 95"/>
              <a:gd name="T41" fmla="*/ 38 h 98"/>
              <a:gd name="T42" fmla="*/ 94 w 95"/>
              <a:gd name="T43" fmla="*/ 63 h 98"/>
              <a:gd name="T44" fmla="*/ 68 w 95"/>
              <a:gd name="T45" fmla="*/ 86 h 98"/>
              <a:gd name="T46" fmla="*/ 68 w 95"/>
              <a:gd name="T47" fmla="*/ 73 h 98"/>
              <a:gd name="T48" fmla="*/ 49 w 95"/>
              <a:gd name="T49" fmla="*/ 71 h 98"/>
              <a:gd name="T50" fmla="*/ 49 w 95"/>
              <a:gd name="T51" fmla="*/ 53 h 98"/>
              <a:gd name="T52" fmla="*/ 52 w 95"/>
              <a:gd name="T53" fmla="*/ 50 h 98"/>
              <a:gd name="T54" fmla="*/ 68 w 95"/>
              <a:gd name="T55" fmla="*/ 40 h 98"/>
              <a:gd name="T56" fmla="*/ 72 w 95"/>
              <a:gd name="T57" fmla="*/ 38 h 98"/>
              <a:gd name="T58" fmla="*/ 89 w 95"/>
              <a:gd name="T59" fmla="*/ 62 h 98"/>
              <a:gd name="T60" fmla="*/ 72 w 95"/>
              <a:gd name="T61" fmla="*/ 53 h 98"/>
              <a:gd name="T62" fmla="*/ 70 w 95"/>
              <a:gd name="T63" fmla="*/ 55 h 98"/>
              <a:gd name="T64" fmla="*/ 54 w 95"/>
              <a:gd name="T65" fmla="*/ 69 h 98"/>
              <a:gd name="T66" fmla="*/ 70 w 95"/>
              <a:gd name="T67" fmla="*/ 69 h 98"/>
              <a:gd name="T68" fmla="*/ 72 w 95"/>
              <a:gd name="T69" fmla="*/ 79 h 98"/>
              <a:gd name="T70" fmla="*/ 75 w 95"/>
              <a:gd name="T71" fmla="*/ 29 h 98"/>
              <a:gd name="T72" fmla="*/ 57 w 95"/>
              <a:gd name="T73" fmla="*/ 12 h 98"/>
              <a:gd name="T74" fmla="*/ 59 w 95"/>
              <a:gd name="T75" fmla="*/ 28 h 98"/>
              <a:gd name="T76" fmla="*/ 61 w 95"/>
              <a:gd name="T77" fmla="*/ 2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5" h="98">
                <a:moveTo>
                  <a:pt x="11" y="0"/>
                </a:moveTo>
                <a:cubicBezTo>
                  <a:pt x="55" y="0"/>
                  <a:pt x="55" y="0"/>
                  <a:pt x="55" y="0"/>
                </a:cubicBezTo>
                <a:cubicBezTo>
                  <a:pt x="56" y="0"/>
                  <a:pt x="57" y="1"/>
                  <a:pt x="58" y="1"/>
                </a:cubicBezTo>
                <a:cubicBezTo>
                  <a:pt x="85" y="29"/>
                  <a:pt x="85" y="29"/>
                  <a:pt x="85" y="29"/>
                </a:cubicBezTo>
                <a:cubicBezTo>
                  <a:pt x="86" y="29"/>
                  <a:pt x="86" y="30"/>
                  <a:pt x="86" y="31"/>
                </a:cubicBezTo>
                <a:cubicBezTo>
                  <a:pt x="86" y="31"/>
                  <a:pt x="86" y="31"/>
                  <a:pt x="86" y="31"/>
                </a:cubicBezTo>
                <a:cubicBezTo>
                  <a:pt x="86" y="37"/>
                  <a:pt x="86" y="37"/>
                  <a:pt x="86" y="37"/>
                </a:cubicBezTo>
                <a:cubicBezTo>
                  <a:pt x="86" y="40"/>
                  <a:pt x="85" y="41"/>
                  <a:pt x="82" y="41"/>
                </a:cubicBezTo>
                <a:cubicBezTo>
                  <a:pt x="80" y="41"/>
                  <a:pt x="79" y="40"/>
                  <a:pt x="79" y="37"/>
                </a:cubicBezTo>
                <a:cubicBezTo>
                  <a:pt x="79" y="34"/>
                  <a:pt x="79" y="34"/>
                  <a:pt x="79" y="34"/>
                </a:cubicBezTo>
                <a:cubicBezTo>
                  <a:pt x="61" y="34"/>
                  <a:pt x="61" y="34"/>
                  <a:pt x="61" y="34"/>
                </a:cubicBezTo>
                <a:cubicBezTo>
                  <a:pt x="59" y="34"/>
                  <a:pt x="57" y="33"/>
                  <a:pt x="55" y="31"/>
                </a:cubicBezTo>
                <a:cubicBezTo>
                  <a:pt x="55" y="31"/>
                  <a:pt x="55" y="31"/>
                  <a:pt x="55" y="31"/>
                </a:cubicBezTo>
                <a:cubicBezTo>
                  <a:pt x="54" y="29"/>
                  <a:pt x="53" y="27"/>
                  <a:pt x="53" y="25"/>
                </a:cubicBezTo>
                <a:cubicBezTo>
                  <a:pt x="53" y="8"/>
                  <a:pt x="53" y="8"/>
                  <a:pt x="53" y="8"/>
                </a:cubicBezTo>
                <a:cubicBezTo>
                  <a:pt x="11" y="8"/>
                  <a:pt x="11" y="8"/>
                  <a:pt x="11" y="8"/>
                </a:cubicBezTo>
                <a:cubicBezTo>
                  <a:pt x="10" y="8"/>
                  <a:pt x="9" y="8"/>
                  <a:pt x="9" y="9"/>
                </a:cubicBezTo>
                <a:cubicBezTo>
                  <a:pt x="8" y="9"/>
                  <a:pt x="8" y="10"/>
                  <a:pt x="8" y="10"/>
                </a:cubicBezTo>
                <a:cubicBezTo>
                  <a:pt x="8" y="88"/>
                  <a:pt x="8" y="88"/>
                  <a:pt x="8" y="88"/>
                </a:cubicBezTo>
                <a:cubicBezTo>
                  <a:pt x="8" y="89"/>
                  <a:pt x="8" y="90"/>
                  <a:pt x="9" y="90"/>
                </a:cubicBezTo>
                <a:cubicBezTo>
                  <a:pt x="9" y="90"/>
                  <a:pt x="9" y="90"/>
                  <a:pt x="9" y="90"/>
                </a:cubicBezTo>
                <a:cubicBezTo>
                  <a:pt x="9" y="90"/>
                  <a:pt x="10" y="91"/>
                  <a:pt x="11" y="91"/>
                </a:cubicBezTo>
                <a:cubicBezTo>
                  <a:pt x="76" y="91"/>
                  <a:pt x="76" y="91"/>
                  <a:pt x="76" y="91"/>
                </a:cubicBezTo>
                <a:cubicBezTo>
                  <a:pt x="77" y="91"/>
                  <a:pt x="77" y="90"/>
                  <a:pt x="78" y="90"/>
                </a:cubicBezTo>
                <a:cubicBezTo>
                  <a:pt x="78" y="90"/>
                  <a:pt x="78" y="90"/>
                  <a:pt x="78" y="90"/>
                </a:cubicBezTo>
                <a:cubicBezTo>
                  <a:pt x="78" y="90"/>
                  <a:pt x="79" y="89"/>
                  <a:pt x="79" y="88"/>
                </a:cubicBezTo>
                <a:cubicBezTo>
                  <a:pt x="79" y="86"/>
                  <a:pt x="79" y="86"/>
                  <a:pt x="79" y="86"/>
                </a:cubicBezTo>
                <a:cubicBezTo>
                  <a:pt x="79" y="84"/>
                  <a:pt x="80" y="82"/>
                  <a:pt x="82" y="82"/>
                </a:cubicBezTo>
                <a:cubicBezTo>
                  <a:pt x="85" y="82"/>
                  <a:pt x="86" y="84"/>
                  <a:pt x="86" y="86"/>
                </a:cubicBezTo>
                <a:cubicBezTo>
                  <a:pt x="86" y="88"/>
                  <a:pt x="86" y="88"/>
                  <a:pt x="86" y="88"/>
                </a:cubicBezTo>
                <a:cubicBezTo>
                  <a:pt x="86" y="91"/>
                  <a:pt x="85" y="94"/>
                  <a:pt x="83" y="95"/>
                </a:cubicBezTo>
                <a:cubicBezTo>
                  <a:pt x="83" y="95"/>
                  <a:pt x="83" y="95"/>
                  <a:pt x="83" y="95"/>
                </a:cubicBezTo>
                <a:cubicBezTo>
                  <a:pt x="81" y="97"/>
                  <a:pt x="79" y="98"/>
                  <a:pt x="76" y="98"/>
                </a:cubicBezTo>
                <a:cubicBezTo>
                  <a:pt x="11" y="98"/>
                  <a:pt x="11" y="98"/>
                  <a:pt x="11" y="98"/>
                </a:cubicBezTo>
                <a:cubicBezTo>
                  <a:pt x="8" y="98"/>
                  <a:pt x="5" y="97"/>
                  <a:pt x="3" y="95"/>
                </a:cubicBezTo>
                <a:cubicBezTo>
                  <a:pt x="2" y="94"/>
                  <a:pt x="0" y="91"/>
                  <a:pt x="0" y="88"/>
                </a:cubicBezTo>
                <a:cubicBezTo>
                  <a:pt x="0" y="10"/>
                  <a:pt x="0" y="10"/>
                  <a:pt x="0" y="10"/>
                </a:cubicBezTo>
                <a:cubicBezTo>
                  <a:pt x="0" y="8"/>
                  <a:pt x="2" y="5"/>
                  <a:pt x="3" y="3"/>
                </a:cubicBezTo>
                <a:cubicBezTo>
                  <a:pt x="5" y="1"/>
                  <a:pt x="8" y="0"/>
                  <a:pt x="11" y="0"/>
                </a:cubicBezTo>
                <a:close/>
                <a:moveTo>
                  <a:pt x="72" y="38"/>
                </a:moveTo>
                <a:cubicBezTo>
                  <a:pt x="72" y="38"/>
                  <a:pt x="72" y="38"/>
                  <a:pt x="72" y="38"/>
                </a:cubicBezTo>
                <a:cubicBezTo>
                  <a:pt x="72" y="38"/>
                  <a:pt x="72" y="38"/>
                  <a:pt x="72" y="38"/>
                </a:cubicBezTo>
                <a:cubicBezTo>
                  <a:pt x="94" y="60"/>
                  <a:pt x="94" y="60"/>
                  <a:pt x="94" y="60"/>
                </a:cubicBezTo>
                <a:cubicBezTo>
                  <a:pt x="95" y="61"/>
                  <a:pt x="95" y="63"/>
                  <a:pt x="94" y="63"/>
                </a:cubicBezTo>
                <a:cubicBezTo>
                  <a:pt x="72" y="86"/>
                  <a:pt x="72" y="86"/>
                  <a:pt x="72" y="86"/>
                </a:cubicBezTo>
                <a:cubicBezTo>
                  <a:pt x="71" y="87"/>
                  <a:pt x="69" y="87"/>
                  <a:pt x="68" y="86"/>
                </a:cubicBezTo>
                <a:cubicBezTo>
                  <a:pt x="68" y="85"/>
                  <a:pt x="68" y="85"/>
                  <a:pt x="68" y="84"/>
                </a:cubicBezTo>
                <a:cubicBezTo>
                  <a:pt x="68" y="73"/>
                  <a:pt x="68" y="73"/>
                  <a:pt x="68" y="73"/>
                </a:cubicBezTo>
                <a:cubicBezTo>
                  <a:pt x="52" y="73"/>
                  <a:pt x="52" y="73"/>
                  <a:pt x="52" y="73"/>
                </a:cubicBezTo>
                <a:cubicBezTo>
                  <a:pt x="51" y="73"/>
                  <a:pt x="49" y="72"/>
                  <a:pt x="49" y="71"/>
                </a:cubicBezTo>
                <a:cubicBezTo>
                  <a:pt x="49" y="71"/>
                  <a:pt x="49" y="71"/>
                  <a:pt x="49" y="71"/>
                </a:cubicBezTo>
                <a:cubicBezTo>
                  <a:pt x="49" y="53"/>
                  <a:pt x="49" y="53"/>
                  <a:pt x="49" y="53"/>
                </a:cubicBezTo>
                <a:cubicBezTo>
                  <a:pt x="49" y="51"/>
                  <a:pt x="51" y="50"/>
                  <a:pt x="52" y="50"/>
                </a:cubicBezTo>
                <a:cubicBezTo>
                  <a:pt x="52" y="50"/>
                  <a:pt x="52" y="50"/>
                  <a:pt x="52" y="50"/>
                </a:cubicBezTo>
                <a:cubicBezTo>
                  <a:pt x="68" y="50"/>
                  <a:pt x="68" y="50"/>
                  <a:pt x="68" y="50"/>
                </a:cubicBezTo>
                <a:cubicBezTo>
                  <a:pt x="68" y="40"/>
                  <a:pt x="68" y="40"/>
                  <a:pt x="68" y="40"/>
                </a:cubicBezTo>
                <a:cubicBezTo>
                  <a:pt x="68" y="38"/>
                  <a:pt x="69" y="37"/>
                  <a:pt x="70" y="37"/>
                </a:cubicBezTo>
                <a:cubicBezTo>
                  <a:pt x="71" y="37"/>
                  <a:pt x="71" y="38"/>
                  <a:pt x="72" y="38"/>
                </a:cubicBezTo>
                <a:close/>
                <a:moveTo>
                  <a:pt x="89" y="62"/>
                </a:moveTo>
                <a:cubicBezTo>
                  <a:pt x="89" y="62"/>
                  <a:pt x="89" y="62"/>
                  <a:pt x="89" y="62"/>
                </a:cubicBezTo>
                <a:cubicBezTo>
                  <a:pt x="72" y="45"/>
                  <a:pt x="72" y="45"/>
                  <a:pt x="72" y="45"/>
                </a:cubicBezTo>
                <a:cubicBezTo>
                  <a:pt x="72" y="53"/>
                  <a:pt x="72" y="53"/>
                  <a:pt x="72" y="53"/>
                </a:cubicBezTo>
                <a:cubicBezTo>
                  <a:pt x="72" y="53"/>
                  <a:pt x="72" y="53"/>
                  <a:pt x="72" y="53"/>
                </a:cubicBezTo>
                <a:cubicBezTo>
                  <a:pt x="72" y="54"/>
                  <a:pt x="71" y="55"/>
                  <a:pt x="70" y="55"/>
                </a:cubicBezTo>
                <a:cubicBezTo>
                  <a:pt x="54" y="55"/>
                  <a:pt x="54" y="55"/>
                  <a:pt x="54" y="55"/>
                </a:cubicBezTo>
                <a:cubicBezTo>
                  <a:pt x="54" y="69"/>
                  <a:pt x="54" y="69"/>
                  <a:pt x="54" y="69"/>
                </a:cubicBezTo>
                <a:cubicBezTo>
                  <a:pt x="70" y="69"/>
                  <a:pt x="70" y="69"/>
                  <a:pt x="70" y="69"/>
                </a:cubicBezTo>
                <a:cubicBezTo>
                  <a:pt x="70" y="69"/>
                  <a:pt x="70" y="69"/>
                  <a:pt x="70" y="69"/>
                </a:cubicBezTo>
                <a:cubicBezTo>
                  <a:pt x="71" y="69"/>
                  <a:pt x="72" y="70"/>
                  <a:pt x="72" y="71"/>
                </a:cubicBezTo>
                <a:cubicBezTo>
                  <a:pt x="72" y="79"/>
                  <a:pt x="72" y="79"/>
                  <a:pt x="72" y="79"/>
                </a:cubicBezTo>
                <a:cubicBezTo>
                  <a:pt x="89" y="62"/>
                  <a:pt x="89" y="62"/>
                  <a:pt x="89" y="62"/>
                </a:cubicBezTo>
                <a:close/>
                <a:moveTo>
                  <a:pt x="75" y="29"/>
                </a:moveTo>
                <a:cubicBezTo>
                  <a:pt x="75" y="29"/>
                  <a:pt x="75" y="29"/>
                  <a:pt x="75" y="29"/>
                </a:cubicBezTo>
                <a:cubicBezTo>
                  <a:pt x="57" y="12"/>
                  <a:pt x="57" y="12"/>
                  <a:pt x="57" y="12"/>
                </a:cubicBezTo>
                <a:cubicBezTo>
                  <a:pt x="57" y="25"/>
                  <a:pt x="57" y="25"/>
                  <a:pt x="57" y="25"/>
                </a:cubicBezTo>
                <a:cubicBezTo>
                  <a:pt x="57" y="26"/>
                  <a:pt x="58" y="27"/>
                  <a:pt x="59" y="28"/>
                </a:cubicBezTo>
                <a:cubicBezTo>
                  <a:pt x="59" y="28"/>
                  <a:pt x="59" y="28"/>
                  <a:pt x="59" y="28"/>
                </a:cubicBezTo>
                <a:cubicBezTo>
                  <a:pt x="59" y="29"/>
                  <a:pt x="60" y="29"/>
                  <a:pt x="61" y="29"/>
                </a:cubicBezTo>
                <a:cubicBezTo>
                  <a:pt x="75" y="29"/>
                  <a:pt x="75" y="29"/>
                  <a:pt x="75" y="29"/>
                </a:cubicBezTo>
                <a:close/>
              </a:path>
            </a:pathLst>
          </a:custGeom>
          <a:solidFill>
            <a:srgbClr val="FFFFFF"/>
          </a:solidFill>
          <a:ln>
            <a:noFill/>
          </a:ln>
        </p:spPr>
        <p:txBody>
          <a:bodyPr lIns="90000" tIns="46800" rIns="90000" bIns="46800">
            <a:noAutofit/>
          </a:bodyPr>
          <a:lstStyle/>
          <a:p>
            <a:endParaRPr lang="zh-CN" altLang="en-US" sz="1400"/>
          </a:p>
        </p:txBody>
      </p:sp>
      <p:sp>
        <p:nvSpPr>
          <p:cNvPr id="46" name="Freeform 42"/>
          <p:cNvSpPr/>
          <p:nvPr>
            <p:custDataLst>
              <p:tags r:id="rId10"/>
            </p:custDataLst>
          </p:nvPr>
        </p:nvSpPr>
        <p:spPr bwMode="auto">
          <a:xfrm rot="10800000">
            <a:off x="6295442" y="3928096"/>
            <a:ext cx="2007321" cy="2002804"/>
          </a:xfrm>
          <a:custGeom>
            <a:avLst/>
            <a:gdLst>
              <a:gd name="T0" fmla="*/ 459 w 918"/>
              <a:gd name="T1" fmla="*/ 918 h 918"/>
              <a:gd name="T2" fmla="*/ 0 w 918"/>
              <a:gd name="T3" fmla="*/ 459 h 918"/>
              <a:gd name="T4" fmla="*/ 459 w 918"/>
              <a:gd name="T5" fmla="*/ 0 h 918"/>
              <a:gd name="T6" fmla="*/ 918 w 918"/>
              <a:gd name="T7" fmla="*/ 459 h 918"/>
              <a:gd name="T8" fmla="*/ 918 w 918"/>
              <a:gd name="T9" fmla="*/ 918 h 918"/>
              <a:gd name="T10" fmla="*/ 459 w 918"/>
              <a:gd name="T11" fmla="*/ 918 h 918"/>
            </a:gdLst>
            <a:ahLst/>
            <a:cxnLst>
              <a:cxn ang="0">
                <a:pos x="T0" y="T1"/>
              </a:cxn>
              <a:cxn ang="0">
                <a:pos x="T2" y="T3"/>
              </a:cxn>
              <a:cxn ang="0">
                <a:pos x="T4" y="T5"/>
              </a:cxn>
              <a:cxn ang="0">
                <a:pos x="T6" y="T7"/>
              </a:cxn>
              <a:cxn ang="0">
                <a:pos x="T8" y="T9"/>
              </a:cxn>
              <a:cxn ang="0">
                <a:pos x="T10" y="T11"/>
              </a:cxn>
            </a:cxnLst>
            <a:rect l="0" t="0" r="r" b="b"/>
            <a:pathLst>
              <a:path w="918" h="918">
                <a:moveTo>
                  <a:pt x="459" y="918"/>
                </a:moveTo>
                <a:cubicBezTo>
                  <a:pt x="205" y="918"/>
                  <a:pt x="0" y="713"/>
                  <a:pt x="0" y="459"/>
                </a:cubicBezTo>
                <a:cubicBezTo>
                  <a:pt x="0" y="205"/>
                  <a:pt x="205" y="0"/>
                  <a:pt x="459" y="0"/>
                </a:cubicBezTo>
                <a:cubicBezTo>
                  <a:pt x="713" y="0"/>
                  <a:pt x="918" y="205"/>
                  <a:pt x="918" y="459"/>
                </a:cubicBezTo>
                <a:cubicBezTo>
                  <a:pt x="918" y="918"/>
                  <a:pt x="918" y="918"/>
                  <a:pt x="918" y="918"/>
                </a:cubicBezTo>
                <a:lnTo>
                  <a:pt x="459" y="918"/>
                </a:lnTo>
                <a:close/>
              </a:path>
            </a:pathLst>
          </a:custGeom>
          <a:noFill/>
          <a:ln w="6350" cap="flat">
            <a:solidFill>
              <a:srgbClr val="44405E"/>
            </a:solidFill>
            <a:prstDash val="dash"/>
            <a:miter lim="800000"/>
          </a:ln>
        </p:spPr>
        <p:txBody>
          <a:bodyPr lIns="90000" tIns="46800" rIns="90000" bIns="46800">
            <a:normAutofit/>
          </a:bodyPr>
          <a:lstStyle/>
          <a:p>
            <a:endParaRPr lang="zh-CN" altLang="en-US" sz="1400"/>
          </a:p>
        </p:txBody>
      </p:sp>
      <p:sp>
        <p:nvSpPr>
          <p:cNvPr id="28" name="文本框 27"/>
          <p:cNvSpPr txBox="1"/>
          <p:nvPr>
            <p:custDataLst>
              <p:tags r:id="rId11"/>
            </p:custDataLst>
          </p:nvPr>
        </p:nvSpPr>
        <p:spPr>
          <a:xfrm>
            <a:off x="8695648" y="1928974"/>
            <a:ext cx="3174682" cy="409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nchorCtr="0">
            <a:normAutofit/>
          </a:bodyPr>
          <a:lstStyle>
            <a:defPPr>
              <a:defRPr lang="zh-CN"/>
            </a:defPPr>
            <a:lvl1pPr>
              <a:lnSpc>
                <a:spcPct val="120000"/>
              </a:lnSpc>
              <a:buFont typeface="Arial" panose="020B0604020202020204" pitchFamily="34" charset="0"/>
              <a:buNone/>
              <a:defRPr b="1">
                <a:solidFill>
                  <a:srgbClr val="F2AB21"/>
                </a:solidFill>
                <a:latin typeface="Arial" panose="020B0604020202020204" pitchFamily="34" charset="0"/>
                <a:ea typeface="+mn-ea"/>
                <a:cs typeface="+mn-ea"/>
              </a:defRPr>
            </a:lvl1pPr>
          </a:lstStyle>
          <a:p>
            <a:r>
              <a:rPr lang="zh-CN" altLang="en-US" sz="1600"/>
              <a:t>（二）互联网思维的表现形式</a:t>
            </a:r>
            <a:endParaRPr lang="zh-CN" altLang="en-US" sz="1600"/>
          </a:p>
        </p:txBody>
      </p:sp>
      <p:sp>
        <p:nvSpPr>
          <p:cNvPr id="30" name="文本框 29"/>
          <p:cNvSpPr txBox="1"/>
          <p:nvPr>
            <p:custDataLst>
              <p:tags r:id="rId12"/>
            </p:custDataLst>
          </p:nvPr>
        </p:nvSpPr>
        <p:spPr>
          <a:xfrm>
            <a:off x="630555" y="3834765"/>
            <a:ext cx="3174365" cy="788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b" anchorCtr="0"/>
          <a:lstStyle>
            <a:defPPr>
              <a:defRPr lang="zh-CN"/>
            </a:defPPr>
            <a:lvl1pPr algn="r">
              <a:lnSpc>
                <a:spcPct val="120000"/>
              </a:lnSpc>
              <a:buFont typeface="Arial" panose="020B0604020202020204" pitchFamily="34" charset="0"/>
              <a:buNone/>
              <a:defRPr b="1">
                <a:solidFill>
                  <a:srgbClr val="F2AB21"/>
                </a:solidFill>
                <a:latin typeface="Arial" panose="020B0604020202020204" pitchFamily="34" charset="0"/>
                <a:ea typeface="+mn-ea"/>
                <a:cs typeface="+mn-ea"/>
              </a:defRPr>
            </a:lvl1pPr>
          </a:lstStyle>
          <a:p>
            <a:pPr algn="l"/>
            <a:r>
              <a:rPr lang="en-US" altLang="zh-CN" sz="1600"/>
              <a:t>（一）互联网思维是相对于工业化思维而言的</a:t>
            </a:r>
            <a:endParaRPr lang="en-US" altLang="zh-CN" sz="1600"/>
          </a:p>
        </p:txBody>
      </p:sp>
      <p:sp>
        <p:nvSpPr>
          <p:cNvPr id="31" name="文本框 30"/>
          <p:cNvSpPr txBox="1"/>
          <p:nvPr>
            <p:custDataLst>
              <p:tags r:id="rId13"/>
            </p:custDataLst>
          </p:nvPr>
        </p:nvSpPr>
        <p:spPr>
          <a:xfrm>
            <a:off x="630555" y="4632960"/>
            <a:ext cx="3174365" cy="120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lstStyle>
            <a:defPPr>
              <a:defRPr lang="zh-CN"/>
            </a:defPPr>
            <a:lvl1pPr algn="r">
              <a:lnSpc>
                <a:spcPct val="120000"/>
              </a:lnSpc>
              <a:buFont typeface="Arial" panose="020B0604020202020204" pitchFamily="34" charset="0"/>
              <a:buNone/>
            </a:lvl1pPr>
          </a:lstStyle>
          <a:p>
            <a:pPr algn="l" fontAlgn="auto">
              <a:lnSpc>
                <a:spcPct val="150000"/>
              </a:lnSpc>
            </a:pPr>
            <a:r>
              <a:rPr lang="zh-CN" altLang="en-US" sz="1600"/>
              <a:t>互联网思维就是要对传统的工业思维进行颠覆，消费者反客为主，拥有了消费主权。</a:t>
            </a:r>
            <a:endParaRPr lang="zh-CN" altLang="en-US" sz="1600"/>
          </a:p>
        </p:txBody>
      </p:sp>
      <p:sp>
        <p:nvSpPr>
          <p:cNvPr id="32" name="文本框 31"/>
          <p:cNvSpPr txBox="1"/>
          <p:nvPr>
            <p:custDataLst>
              <p:tags r:id="rId14"/>
            </p:custDataLst>
          </p:nvPr>
        </p:nvSpPr>
        <p:spPr>
          <a:xfrm>
            <a:off x="8695690" y="2350770"/>
            <a:ext cx="3174365" cy="3062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lstStyle>
            <a:defPPr>
              <a:defRPr lang="zh-CN"/>
            </a:defPPr>
            <a:lvl1pPr>
              <a:lnSpc>
                <a:spcPct val="120000"/>
              </a:lnSpc>
              <a:buFont typeface="Arial" panose="020B0604020202020204" pitchFamily="34" charset="0"/>
              <a:buNone/>
            </a:lvl1pPr>
          </a:lstStyle>
          <a:p>
            <a:pPr fontAlgn="auto">
              <a:lnSpc>
                <a:spcPct val="150000"/>
              </a:lnSpc>
            </a:pPr>
            <a:r>
              <a:rPr lang="zh-CN" altLang="en-US" sz="1600"/>
              <a:t>1. 快速便捷</a:t>
            </a:r>
            <a:endParaRPr lang="zh-CN" altLang="en-US" sz="1600"/>
          </a:p>
          <a:p>
            <a:pPr fontAlgn="auto">
              <a:lnSpc>
                <a:spcPct val="150000"/>
              </a:lnSpc>
            </a:pPr>
            <a:r>
              <a:rPr lang="zh-CN" altLang="en-US" sz="1600"/>
              <a:t>2. 交互参与</a:t>
            </a:r>
            <a:endParaRPr lang="zh-CN" altLang="en-US" sz="1600"/>
          </a:p>
          <a:p>
            <a:pPr fontAlgn="auto">
              <a:lnSpc>
                <a:spcPct val="150000"/>
              </a:lnSpc>
            </a:pPr>
            <a:r>
              <a:rPr lang="zh-CN" altLang="en-US" sz="1600"/>
              <a:t>3. 免费</a:t>
            </a:r>
            <a:endParaRPr lang="zh-CN" altLang="en-US" sz="1600"/>
          </a:p>
          <a:p>
            <a:pPr fontAlgn="auto">
              <a:lnSpc>
                <a:spcPct val="150000"/>
              </a:lnSpc>
            </a:pPr>
            <a:r>
              <a:rPr lang="zh-CN" altLang="en-US" sz="1600"/>
              <a:t>4. 人性化</a:t>
            </a:r>
            <a:endParaRPr lang="zh-CN" altLang="en-US" sz="1600"/>
          </a:p>
          <a:p>
            <a:pPr fontAlgn="auto">
              <a:lnSpc>
                <a:spcPct val="150000"/>
              </a:lnSpc>
            </a:pPr>
            <a:r>
              <a:rPr lang="zh-CN" altLang="en-US" sz="1600"/>
              <a:t>5. 数据驱动运营</a:t>
            </a:r>
            <a:endParaRPr lang="zh-CN" altLang="en-US" sz="1600"/>
          </a:p>
          <a:p>
            <a:pPr fontAlgn="auto">
              <a:lnSpc>
                <a:spcPct val="150000"/>
              </a:lnSpc>
            </a:pPr>
            <a:r>
              <a:rPr lang="zh-CN" altLang="en-US" sz="1600"/>
              <a:t>6. 掐架</a:t>
            </a:r>
            <a:endParaRPr lang="zh-CN" altLang="en-US" sz="1600"/>
          </a:p>
          <a:p>
            <a:pPr fontAlgn="auto">
              <a:lnSpc>
                <a:spcPct val="150000"/>
              </a:lnSpc>
            </a:pPr>
            <a:r>
              <a:rPr lang="zh-CN" altLang="en-US" sz="1600"/>
              <a:t>7. 创新</a:t>
            </a:r>
            <a:endParaRPr lang="zh-CN" altLang="en-US" sz="1600"/>
          </a:p>
          <a:p>
            <a:pPr fontAlgn="auto">
              <a:lnSpc>
                <a:spcPct val="150000"/>
              </a:lnSpc>
            </a:pPr>
            <a:r>
              <a:rPr lang="zh-CN" altLang="en-US" sz="1600"/>
              <a:t>8. 打破信息的不均衡性</a:t>
            </a:r>
            <a:endParaRPr lang="zh-CN" altLang="en-US" sz="16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三、网络创业的发展</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8" name="组合 57"/>
          <p:cNvGrpSpPr/>
          <p:nvPr/>
        </p:nvGrpSpPr>
        <p:grpSpPr>
          <a:xfrm>
            <a:off x="1546184" y="2283428"/>
            <a:ext cx="4694554" cy="1837690"/>
            <a:chOff x="9743929" y="4662013"/>
            <a:chExt cx="2449703" cy="1837690"/>
          </a:xfrm>
        </p:grpSpPr>
        <p:sp>
          <p:nvSpPr>
            <p:cNvPr id="59" name="文本框 19"/>
            <p:cNvSpPr txBox="1"/>
            <p:nvPr/>
          </p:nvSpPr>
          <p:spPr>
            <a:xfrm>
              <a:off x="9743929" y="5128738"/>
              <a:ext cx="2449703" cy="1370965"/>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pPr>
              <a:r>
                <a:rPr lang="zh-CN" altLang="en-US" sz="1600" dirty="0">
                  <a:solidFill>
                    <a:schemeClr val="tx2"/>
                  </a:solidFill>
                  <a:cs typeface="+mn-ea"/>
                  <a:sym typeface="+mn-lt"/>
                </a:rPr>
                <a:t>广义的网络创业包括狭义的网络创业，狭义的网络创业是在电子商务基础比较发达的情况下的一种普遍创业形式。现在我国比较普遍的网络创业形式是狭义上的网络创业。</a:t>
              </a:r>
              <a:endParaRPr lang="zh-CN" altLang="en-US" sz="1600" dirty="0">
                <a:solidFill>
                  <a:schemeClr val="tx2"/>
                </a:solidFill>
                <a:cs typeface="+mn-ea"/>
                <a:sym typeface="+mn-lt"/>
              </a:endParaRPr>
            </a:p>
          </p:txBody>
        </p:sp>
        <p:sp>
          <p:nvSpPr>
            <p:cNvPr id="60" name="矩形 59"/>
            <p:cNvSpPr/>
            <p:nvPr/>
          </p:nvSpPr>
          <p:spPr>
            <a:xfrm>
              <a:off x="9771882" y="4662013"/>
              <a:ext cx="1288306" cy="36830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defRPr/>
              </a:pPr>
              <a:r>
                <a:rPr lang="zh-CN" altLang="en-US" b="1" dirty="0">
                  <a:solidFill>
                    <a:schemeClr val="tx2"/>
                  </a:solidFill>
                  <a:cs typeface="+mn-ea"/>
                  <a:sym typeface="+mn-lt"/>
                </a:rPr>
                <a:t>（一）网络创业的概念</a:t>
              </a:r>
              <a:endParaRPr lang="zh-CN" altLang="en-US" b="1" dirty="0">
                <a:solidFill>
                  <a:schemeClr val="tx2"/>
                </a:solidFill>
                <a:cs typeface="+mn-ea"/>
                <a:sym typeface="+mn-lt"/>
              </a:endParaRPr>
            </a:p>
          </p:txBody>
        </p:sp>
      </p:grpSp>
      <p:grpSp>
        <p:nvGrpSpPr>
          <p:cNvPr id="61" name="组合 60"/>
          <p:cNvGrpSpPr/>
          <p:nvPr/>
        </p:nvGrpSpPr>
        <p:grpSpPr>
          <a:xfrm>
            <a:off x="1081939" y="2537513"/>
            <a:ext cx="372079" cy="372079"/>
            <a:chOff x="1559496" y="4699279"/>
            <a:chExt cx="673937" cy="673937"/>
          </a:xfrm>
          <a:solidFill>
            <a:schemeClr val="bg1"/>
          </a:solidFill>
        </p:grpSpPr>
        <p:sp>
          <p:nvSpPr>
            <p:cNvPr id="62" name="椭圆 61"/>
            <p:cNvSpPr/>
            <p:nvPr/>
          </p:nvSpPr>
          <p:spPr>
            <a:xfrm>
              <a:off x="1559496" y="4699279"/>
              <a:ext cx="673937" cy="673937"/>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2"/>
                </a:solidFill>
                <a:cs typeface="+mn-ea"/>
                <a:sym typeface="+mn-lt"/>
              </a:endParaRPr>
            </a:p>
          </p:txBody>
        </p:sp>
        <p:grpSp>
          <p:nvGrpSpPr>
            <p:cNvPr id="63" name="组合 62"/>
            <p:cNvGrpSpPr/>
            <p:nvPr/>
          </p:nvGrpSpPr>
          <p:grpSpPr>
            <a:xfrm>
              <a:off x="1664326" y="4822884"/>
              <a:ext cx="433471" cy="430886"/>
              <a:chOff x="2524919" y="875506"/>
              <a:chExt cx="531813" cy="528638"/>
            </a:xfrm>
            <a:grpFill/>
          </p:grpSpPr>
          <p:sp>
            <p:nvSpPr>
              <p:cNvPr id="64" name="Freeform 155"/>
              <p:cNvSpPr/>
              <p:nvPr/>
            </p:nvSpPr>
            <p:spPr bwMode="auto">
              <a:xfrm>
                <a:off x="2604294" y="1027906"/>
                <a:ext cx="201613" cy="144463"/>
              </a:xfrm>
              <a:custGeom>
                <a:avLst/>
                <a:gdLst>
                  <a:gd name="T0" fmla="*/ 38 w 74"/>
                  <a:gd name="T1" fmla="*/ 53 h 53"/>
                  <a:gd name="T2" fmla="*/ 38 w 74"/>
                  <a:gd name="T3" fmla="*/ 53 h 53"/>
                  <a:gd name="T4" fmla="*/ 6 w 74"/>
                  <a:gd name="T5" fmla="*/ 50 h 53"/>
                  <a:gd name="T6" fmla="*/ 1 w 74"/>
                  <a:gd name="T7" fmla="*/ 45 h 53"/>
                  <a:gd name="T8" fmla="*/ 3 w 74"/>
                  <a:gd name="T9" fmla="*/ 39 h 53"/>
                  <a:gd name="T10" fmla="*/ 46 w 74"/>
                  <a:gd name="T11" fmla="*/ 2 h 53"/>
                  <a:gd name="T12" fmla="*/ 51 w 74"/>
                  <a:gd name="T13" fmla="*/ 0 h 53"/>
                  <a:gd name="T14" fmla="*/ 69 w 74"/>
                  <a:gd name="T15" fmla="*/ 3 h 53"/>
                  <a:gd name="T16" fmla="*/ 74 w 74"/>
                  <a:gd name="T17" fmla="*/ 10 h 53"/>
                  <a:gd name="T18" fmla="*/ 67 w 74"/>
                  <a:gd name="T19" fmla="*/ 15 h 53"/>
                  <a:gd name="T20" fmla="*/ 52 w 74"/>
                  <a:gd name="T21" fmla="*/ 12 h 53"/>
                  <a:gd name="T22" fmla="*/ 21 w 74"/>
                  <a:gd name="T23" fmla="*/ 39 h 53"/>
                  <a:gd name="T24" fmla="*/ 39 w 74"/>
                  <a:gd name="T25" fmla="*/ 41 h 53"/>
                  <a:gd name="T26" fmla="*/ 44 w 74"/>
                  <a:gd name="T27" fmla="*/ 48 h 53"/>
                  <a:gd name="T28" fmla="*/ 38 w 74"/>
                  <a:gd name="T29"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 h="53">
                    <a:moveTo>
                      <a:pt x="38" y="53"/>
                    </a:moveTo>
                    <a:cubicBezTo>
                      <a:pt x="38" y="53"/>
                      <a:pt x="38" y="53"/>
                      <a:pt x="38" y="53"/>
                    </a:cubicBezTo>
                    <a:cubicBezTo>
                      <a:pt x="6" y="50"/>
                      <a:pt x="6" y="50"/>
                      <a:pt x="6" y="50"/>
                    </a:cubicBezTo>
                    <a:cubicBezTo>
                      <a:pt x="4" y="49"/>
                      <a:pt x="2" y="48"/>
                      <a:pt x="1" y="45"/>
                    </a:cubicBezTo>
                    <a:cubicBezTo>
                      <a:pt x="0" y="43"/>
                      <a:pt x="1" y="41"/>
                      <a:pt x="3" y="39"/>
                    </a:cubicBezTo>
                    <a:cubicBezTo>
                      <a:pt x="46" y="2"/>
                      <a:pt x="46" y="2"/>
                      <a:pt x="46" y="2"/>
                    </a:cubicBezTo>
                    <a:cubicBezTo>
                      <a:pt x="48" y="0"/>
                      <a:pt x="49" y="0"/>
                      <a:pt x="51" y="0"/>
                    </a:cubicBezTo>
                    <a:cubicBezTo>
                      <a:pt x="69" y="3"/>
                      <a:pt x="69" y="3"/>
                      <a:pt x="69" y="3"/>
                    </a:cubicBezTo>
                    <a:cubicBezTo>
                      <a:pt x="72" y="3"/>
                      <a:pt x="74" y="6"/>
                      <a:pt x="74" y="10"/>
                    </a:cubicBezTo>
                    <a:cubicBezTo>
                      <a:pt x="73" y="13"/>
                      <a:pt x="70" y="15"/>
                      <a:pt x="67" y="15"/>
                    </a:cubicBezTo>
                    <a:cubicBezTo>
                      <a:pt x="52" y="12"/>
                      <a:pt x="52" y="12"/>
                      <a:pt x="52" y="12"/>
                    </a:cubicBezTo>
                    <a:cubicBezTo>
                      <a:pt x="21" y="39"/>
                      <a:pt x="21" y="39"/>
                      <a:pt x="21" y="39"/>
                    </a:cubicBezTo>
                    <a:cubicBezTo>
                      <a:pt x="39" y="41"/>
                      <a:pt x="39" y="41"/>
                      <a:pt x="39" y="41"/>
                    </a:cubicBezTo>
                    <a:cubicBezTo>
                      <a:pt x="42" y="42"/>
                      <a:pt x="45" y="45"/>
                      <a:pt x="44" y="48"/>
                    </a:cubicBezTo>
                    <a:cubicBezTo>
                      <a:pt x="44" y="51"/>
                      <a:pt x="41" y="53"/>
                      <a:pt x="3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sp>
            <p:nvSpPr>
              <p:cNvPr id="65" name="Freeform 156"/>
              <p:cNvSpPr/>
              <p:nvPr/>
            </p:nvSpPr>
            <p:spPr bwMode="auto">
              <a:xfrm>
                <a:off x="2772569" y="1137444"/>
                <a:ext cx="144463" cy="188913"/>
              </a:xfrm>
              <a:custGeom>
                <a:avLst/>
                <a:gdLst>
                  <a:gd name="T0" fmla="*/ 7 w 53"/>
                  <a:gd name="T1" fmla="*/ 69 h 69"/>
                  <a:gd name="T2" fmla="*/ 4 w 53"/>
                  <a:gd name="T3" fmla="*/ 68 h 69"/>
                  <a:gd name="T4" fmla="*/ 1 w 53"/>
                  <a:gd name="T5" fmla="*/ 63 h 69"/>
                  <a:gd name="T6" fmla="*/ 0 w 53"/>
                  <a:gd name="T7" fmla="*/ 32 h 69"/>
                  <a:gd name="T8" fmla="*/ 5 w 53"/>
                  <a:gd name="T9" fmla="*/ 26 h 69"/>
                  <a:gd name="T10" fmla="*/ 12 w 53"/>
                  <a:gd name="T11" fmla="*/ 31 h 69"/>
                  <a:gd name="T12" fmla="*/ 12 w 53"/>
                  <a:gd name="T13" fmla="*/ 49 h 69"/>
                  <a:gd name="T14" fmla="*/ 41 w 53"/>
                  <a:gd name="T15" fmla="*/ 21 h 69"/>
                  <a:gd name="T16" fmla="*/ 39 w 53"/>
                  <a:gd name="T17" fmla="*/ 6 h 69"/>
                  <a:gd name="T18" fmla="*/ 45 w 53"/>
                  <a:gd name="T19" fmla="*/ 0 h 69"/>
                  <a:gd name="T20" fmla="*/ 51 w 53"/>
                  <a:gd name="T21" fmla="*/ 5 h 69"/>
                  <a:gd name="T22" fmla="*/ 53 w 53"/>
                  <a:gd name="T23" fmla="*/ 23 h 69"/>
                  <a:gd name="T24" fmla="*/ 51 w 53"/>
                  <a:gd name="T25" fmla="*/ 27 h 69"/>
                  <a:gd name="T26" fmla="*/ 11 w 53"/>
                  <a:gd name="T27" fmla="*/ 67 h 69"/>
                  <a:gd name="T28" fmla="*/ 7 w 53"/>
                  <a:gd name="T2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69">
                    <a:moveTo>
                      <a:pt x="7" y="69"/>
                    </a:moveTo>
                    <a:cubicBezTo>
                      <a:pt x="6" y="69"/>
                      <a:pt x="5" y="68"/>
                      <a:pt x="4" y="68"/>
                    </a:cubicBezTo>
                    <a:cubicBezTo>
                      <a:pt x="2" y="67"/>
                      <a:pt x="1" y="65"/>
                      <a:pt x="1" y="63"/>
                    </a:cubicBezTo>
                    <a:cubicBezTo>
                      <a:pt x="0" y="32"/>
                      <a:pt x="0" y="32"/>
                      <a:pt x="0" y="32"/>
                    </a:cubicBezTo>
                    <a:cubicBezTo>
                      <a:pt x="0" y="29"/>
                      <a:pt x="2" y="26"/>
                      <a:pt x="5" y="26"/>
                    </a:cubicBezTo>
                    <a:cubicBezTo>
                      <a:pt x="9" y="25"/>
                      <a:pt x="11" y="28"/>
                      <a:pt x="12" y="31"/>
                    </a:cubicBezTo>
                    <a:cubicBezTo>
                      <a:pt x="12" y="49"/>
                      <a:pt x="12" y="49"/>
                      <a:pt x="12" y="49"/>
                    </a:cubicBezTo>
                    <a:cubicBezTo>
                      <a:pt x="41" y="21"/>
                      <a:pt x="41" y="21"/>
                      <a:pt x="41" y="21"/>
                    </a:cubicBezTo>
                    <a:cubicBezTo>
                      <a:pt x="39" y="6"/>
                      <a:pt x="39" y="6"/>
                      <a:pt x="39" y="6"/>
                    </a:cubicBezTo>
                    <a:cubicBezTo>
                      <a:pt x="39" y="3"/>
                      <a:pt x="42" y="0"/>
                      <a:pt x="45" y="0"/>
                    </a:cubicBezTo>
                    <a:cubicBezTo>
                      <a:pt x="48" y="0"/>
                      <a:pt x="51" y="2"/>
                      <a:pt x="51" y="5"/>
                    </a:cubicBezTo>
                    <a:cubicBezTo>
                      <a:pt x="53" y="23"/>
                      <a:pt x="53" y="23"/>
                      <a:pt x="53" y="23"/>
                    </a:cubicBezTo>
                    <a:cubicBezTo>
                      <a:pt x="53" y="24"/>
                      <a:pt x="52" y="26"/>
                      <a:pt x="51" y="27"/>
                    </a:cubicBezTo>
                    <a:cubicBezTo>
                      <a:pt x="11" y="67"/>
                      <a:pt x="11" y="67"/>
                      <a:pt x="11" y="67"/>
                    </a:cubicBezTo>
                    <a:cubicBezTo>
                      <a:pt x="10" y="68"/>
                      <a:pt x="8" y="69"/>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sp>
            <p:nvSpPr>
              <p:cNvPr id="66" name="Freeform 157"/>
              <p:cNvSpPr>
                <a:spLocks noEditPoints="1"/>
              </p:cNvSpPr>
              <p:nvPr/>
            </p:nvSpPr>
            <p:spPr bwMode="auto">
              <a:xfrm>
                <a:off x="2696369" y="875506"/>
                <a:ext cx="360363" cy="363538"/>
              </a:xfrm>
              <a:custGeom>
                <a:avLst/>
                <a:gdLst>
                  <a:gd name="T0" fmla="*/ 130 w 132"/>
                  <a:gd name="T1" fmla="*/ 1 h 133"/>
                  <a:gd name="T2" fmla="*/ 127 w 132"/>
                  <a:gd name="T3" fmla="*/ 0 h 133"/>
                  <a:gd name="T4" fmla="*/ 1 w 132"/>
                  <a:gd name="T5" fmla="*/ 102 h 133"/>
                  <a:gd name="T6" fmla="*/ 1 w 132"/>
                  <a:gd name="T7" fmla="*/ 107 h 133"/>
                  <a:gd name="T8" fmla="*/ 27 w 132"/>
                  <a:gd name="T9" fmla="*/ 131 h 133"/>
                  <a:gd name="T10" fmla="*/ 30 w 132"/>
                  <a:gd name="T11" fmla="*/ 133 h 133"/>
                  <a:gd name="T12" fmla="*/ 31 w 132"/>
                  <a:gd name="T13" fmla="*/ 132 h 133"/>
                  <a:gd name="T14" fmla="*/ 131 w 132"/>
                  <a:gd name="T15" fmla="*/ 5 h 133"/>
                  <a:gd name="T16" fmla="*/ 130 w 132"/>
                  <a:gd name="T17" fmla="*/ 1 h 133"/>
                  <a:gd name="T18" fmla="*/ 81 w 132"/>
                  <a:gd name="T19" fmla="*/ 51 h 133"/>
                  <a:gd name="T20" fmla="*/ 42 w 132"/>
                  <a:gd name="T21" fmla="*/ 93 h 133"/>
                  <a:gd name="T22" fmla="*/ 39 w 132"/>
                  <a:gd name="T23" fmla="*/ 94 h 133"/>
                  <a:gd name="T24" fmla="*/ 37 w 132"/>
                  <a:gd name="T25" fmla="*/ 93 h 133"/>
                  <a:gd name="T26" fmla="*/ 36 w 132"/>
                  <a:gd name="T27" fmla="*/ 87 h 133"/>
                  <a:gd name="T28" fmla="*/ 75 w 132"/>
                  <a:gd name="T29" fmla="*/ 45 h 133"/>
                  <a:gd name="T30" fmla="*/ 81 w 132"/>
                  <a:gd name="T31" fmla="*/ 45 h 133"/>
                  <a:gd name="T32" fmla="*/ 81 w 132"/>
                  <a:gd name="T33" fmla="*/ 5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2" h="133">
                    <a:moveTo>
                      <a:pt x="130" y="1"/>
                    </a:moveTo>
                    <a:cubicBezTo>
                      <a:pt x="129" y="0"/>
                      <a:pt x="128" y="0"/>
                      <a:pt x="127" y="0"/>
                    </a:cubicBezTo>
                    <a:cubicBezTo>
                      <a:pt x="56" y="11"/>
                      <a:pt x="3" y="98"/>
                      <a:pt x="1" y="102"/>
                    </a:cubicBezTo>
                    <a:cubicBezTo>
                      <a:pt x="0" y="104"/>
                      <a:pt x="0" y="106"/>
                      <a:pt x="1" y="107"/>
                    </a:cubicBezTo>
                    <a:cubicBezTo>
                      <a:pt x="27" y="131"/>
                      <a:pt x="27" y="131"/>
                      <a:pt x="27" y="131"/>
                    </a:cubicBezTo>
                    <a:cubicBezTo>
                      <a:pt x="28" y="132"/>
                      <a:pt x="29" y="133"/>
                      <a:pt x="30" y="133"/>
                    </a:cubicBezTo>
                    <a:cubicBezTo>
                      <a:pt x="30" y="133"/>
                      <a:pt x="31" y="132"/>
                      <a:pt x="31" y="132"/>
                    </a:cubicBezTo>
                    <a:cubicBezTo>
                      <a:pt x="112" y="93"/>
                      <a:pt x="131" y="6"/>
                      <a:pt x="131" y="5"/>
                    </a:cubicBezTo>
                    <a:cubicBezTo>
                      <a:pt x="132" y="4"/>
                      <a:pt x="131" y="2"/>
                      <a:pt x="130" y="1"/>
                    </a:cubicBezTo>
                    <a:close/>
                    <a:moveTo>
                      <a:pt x="81" y="51"/>
                    </a:moveTo>
                    <a:cubicBezTo>
                      <a:pt x="42" y="93"/>
                      <a:pt x="42" y="93"/>
                      <a:pt x="42" y="93"/>
                    </a:cubicBezTo>
                    <a:cubicBezTo>
                      <a:pt x="42" y="94"/>
                      <a:pt x="40" y="94"/>
                      <a:pt x="39" y="94"/>
                    </a:cubicBezTo>
                    <a:cubicBezTo>
                      <a:pt x="38" y="94"/>
                      <a:pt x="37" y="94"/>
                      <a:pt x="37" y="93"/>
                    </a:cubicBezTo>
                    <a:cubicBezTo>
                      <a:pt x="35" y="92"/>
                      <a:pt x="35" y="89"/>
                      <a:pt x="36" y="87"/>
                    </a:cubicBezTo>
                    <a:cubicBezTo>
                      <a:pt x="75" y="45"/>
                      <a:pt x="75" y="45"/>
                      <a:pt x="75" y="45"/>
                    </a:cubicBezTo>
                    <a:cubicBezTo>
                      <a:pt x="77" y="44"/>
                      <a:pt x="79" y="44"/>
                      <a:pt x="81" y="45"/>
                    </a:cubicBezTo>
                    <a:cubicBezTo>
                      <a:pt x="83" y="47"/>
                      <a:pt x="83" y="49"/>
                      <a:pt x="81"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sp>
            <p:nvSpPr>
              <p:cNvPr id="67" name="Freeform 158"/>
              <p:cNvSpPr/>
              <p:nvPr/>
            </p:nvSpPr>
            <p:spPr bwMode="auto">
              <a:xfrm>
                <a:off x="2524919" y="1170781"/>
                <a:ext cx="168275" cy="98425"/>
              </a:xfrm>
              <a:custGeom>
                <a:avLst/>
                <a:gdLst>
                  <a:gd name="T0" fmla="*/ 4 w 62"/>
                  <a:gd name="T1" fmla="*/ 36 h 36"/>
                  <a:gd name="T2" fmla="*/ 1 w 62"/>
                  <a:gd name="T3" fmla="*/ 34 h 36"/>
                  <a:gd name="T4" fmla="*/ 3 w 62"/>
                  <a:gd name="T5" fmla="*/ 28 h 36"/>
                  <a:gd name="T6" fmla="*/ 56 w 62"/>
                  <a:gd name="T7" fmla="*/ 1 h 36"/>
                  <a:gd name="T8" fmla="*/ 61 w 62"/>
                  <a:gd name="T9" fmla="*/ 3 h 36"/>
                  <a:gd name="T10" fmla="*/ 59 w 62"/>
                  <a:gd name="T11" fmla="*/ 8 h 36"/>
                  <a:gd name="T12" fmla="*/ 6 w 62"/>
                  <a:gd name="T13" fmla="*/ 35 h 36"/>
                  <a:gd name="T14" fmla="*/ 4 w 62"/>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36">
                    <a:moveTo>
                      <a:pt x="4" y="36"/>
                    </a:moveTo>
                    <a:cubicBezTo>
                      <a:pt x="3" y="36"/>
                      <a:pt x="1" y="35"/>
                      <a:pt x="1" y="34"/>
                    </a:cubicBezTo>
                    <a:cubicBezTo>
                      <a:pt x="0" y="32"/>
                      <a:pt x="1" y="29"/>
                      <a:pt x="3" y="28"/>
                    </a:cubicBezTo>
                    <a:cubicBezTo>
                      <a:pt x="56" y="1"/>
                      <a:pt x="56" y="1"/>
                      <a:pt x="56" y="1"/>
                    </a:cubicBezTo>
                    <a:cubicBezTo>
                      <a:pt x="57" y="0"/>
                      <a:pt x="60" y="1"/>
                      <a:pt x="61" y="3"/>
                    </a:cubicBezTo>
                    <a:cubicBezTo>
                      <a:pt x="62" y="5"/>
                      <a:pt x="61" y="7"/>
                      <a:pt x="59" y="8"/>
                    </a:cubicBezTo>
                    <a:cubicBezTo>
                      <a:pt x="6" y="35"/>
                      <a:pt x="6" y="35"/>
                      <a:pt x="6" y="35"/>
                    </a:cubicBezTo>
                    <a:cubicBezTo>
                      <a:pt x="6" y="36"/>
                      <a:pt x="5" y="36"/>
                      <a:pt x="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sp>
            <p:nvSpPr>
              <p:cNvPr id="68" name="Freeform 159"/>
              <p:cNvSpPr/>
              <p:nvPr/>
            </p:nvSpPr>
            <p:spPr bwMode="auto">
              <a:xfrm>
                <a:off x="2661444" y="1243806"/>
                <a:ext cx="103188" cy="160338"/>
              </a:xfrm>
              <a:custGeom>
                <a:avLst/>
                <a:gdLst>
                  <a:gd name="T0" fmla="*/ 5 w 38"/>
                  <a:gd name="T1" fmla="*/ 59 h 59"/>
                  <a:gd name="T2" fmla="*/ 3 w 38"/>
                  <a:gd name="T3" fmla="*/ 59 h 59"/>
                  <a:gd name="T4" fmla="*/ 1 w 38"/>
                  <a:gd name="T5" fmla="*/ 53 h 59"/>
                  <a:gd name="T6" fmla="*/ 30 w 38"/>
                  <a:gd name="T7" fmla="*/ 3 h 59"/>
                  <a:gd name="T8" fmla="*/ 35 w 38"/>
                  <a:gd name="T9" fmla="*/ 1 h 59"/>
                  <a:gd name="T10" fmla="*/ 36 w 38"/>
                  <a:gd name="T11" fmla="*/ 7 h 59"/>
                  <a:gd name="T12" fmla="*/ 8 w 38"/>
                  <a:gd name="T13" fmla="*/ 57 h 59"/>
                  <a:gd name="T14" fmla="*/ 5 w 38"/>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59">
                    <a:moveTo>
                      <a:pt x="5" y="59"/>
                    </a:moveTo>
                    <a:cubicBezTo>
                      <a:pt x="4" y="59"/>
                      <a:pt x="3" y="59"/>
                      <a:pt x="3" y="59"/>
                    </a:cubicBezTo>
                    <a:cubicBezTo>
                      <a:pt x="1" y="57"/>
                      <a:pt x="0" y="55"/>
                      <a:pt x="1" y="53"/>
                    </a:cubicBezTo>
                    <a:cubicBezTo>
                      <a:pt x="30" y="3"/>
                      <a:pt x="30" y="3"/>
                      <a:pt x="30" y="3"/>
                    </a:cubicBezTo>
                    <a:cubicBezTo>
                      <a:pt x="31" y="1"/>
                      <a:pt x="33" y="0"/>
                      <a:pt x="35" y="1"/>
                    </a:cubicBezTo>
                    <a:cubicBezTo>
                      <a:pt x="37" y="2"/>
                      <a:pt x="38" y="5"/>
                      <a:pt x="36" y="7"/>
                    </a:cubicBezTo>
                    <a:cubicBezTo>
                      <a:pt x="8" y="57"/>
                      <a:pt x="8" y="57"/>
                      <a:pt x="8" y="57"/>
                    </a:cubicBezTo>
                    <a:cubicBezTo>
                      <a:pt x="7" y="58"/>
                      <a:pt x="6" y="59"/>
                      <a:pt x="5"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sp>
            <p:nvSpPr>
              <p:cNvPr id="69" name="Freeform 160"/>
              <p:cNvSpPr/>
              <p:nvPr/>
            </p:nvSpPr>
            <p:spPr bwMode="auto">
              <a:xfrm>
                <a:off x="2601119" y="1270794"/>
                <a:ext cx="95250" cy="123825"/>
              </a:xfrm>
              <a:custGeom>
                <a:avLst/>
                <a:gdLst>
                  <a:gd name="T0" fmla="*/ 5 w 35"/>
                  <a:gd name="T1" fmla="*/ 45 h 45"/>
                  <a:gd name="T2" fmla="*/ 2 w 35"/>
                  <a:gd name="T3" fmla="*/ 44 h 45"/>
                  <a:gd name="T4" fmla="*/ 1 w 35"/>
                  <a:gd name="T5" fmla="*/ 39 h 45"/>
                  <a:gd name="T6" fmla="*/ 28 w 35"/>
                  <a:gd name="T7" fmla="*/ 2 h 45"/>
                  <a:gd name="T8" fmla="*/ 33 w 35"/>
                  <a:gd name="T9" fmla="*/ 1 h 45"/>
                  <a:gd name="T10" fmla="*/ 34 w 35"/>
                  <a:gd name="T11" fmla="*/ 7 h 45"/>
                  <a:gd name="T12" fmla="*/ 8 w 35"/>
                  <a:gd name="T13" fmla="*/ 44 h 45"/>
                  <a:gd name="T14" fmla="*/ 5 w 3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45">
                    <a:moveTo>
                      <a:pt x="5" y="45"/>
                    </a:moveTo>
                    <a:cubicBezTo>
                      <a:pt x="4" y="45"/>
                      <a:pt x="3" y="45"/>
                      <a:pt x="2" y="44"/>
                    </a:cubicBezTo>
                    <a:cubicBezTo>
                      <a:pt x="1" y="43"/>
                      <a:pt x="0" y="41"/>
                      <a:pt x="1" y="39"/>
                    </a:cubicBezTo>
                    <a:cubicBezTo>
                      <a:pt x="28" y="2"/>
                      <a:pt x="28" y="2"/>
                      <a:pt x="28" y="2"/>
                    </a:cubicBezTo>
                    <a:cubicBezTo>
                      <a:pt x="29" y="1"/>
                      <a:pt x="31" y="0"/>
                      <a:pt x="33" y="1"/>
                    </a:cubicBezTo>
                    <a:cubicBezTo>
                      <a:pt x="35" y="3"/>
                      <a:pt x="35" y="5"/>
                      <a:pt x="34" y="7"/>
                    </a:cubicBezTo>
                    <a:cubicBezTo>
                      <a:pt x="8" y="44"/>
                      <a:pt x="8" y="44"/>
                      <a:pt x="8" y="44"/>
                    </a:cubicBezTo>
                    <a:cubicBezTo>
                      <a:pt x="7" y="45"/>
                      <a:pt x="6" y="45"/>
                      <a:pt x="5"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sp>
            <p:nvSpPr>
              <p:cNvPr id="70" name="Freeform 161"/>
              <p:cNvSpPr/>
              <p:nvPr/>
            </p:nvSpPr>
            <p:spPr bwMode="auto">
              <a:xfrm>
                <a:off x="2585244" y="1219994"/>
                <a:ext cx="107950" cy="84138"/>
              </a:xfrm>
              <a:custGeom>
                <a:avLst/>
                <a:gdLst>
                  <a:gd name="T0" fmla="*/ 4 w 40"/>
                  <a:gd name="T1" fmla="*/ 31 h 31"/>
                  <a:gd name="T2" fmla="*/ 1 w 40"/>
                  <a:gd name="T3" fmla="*/ 29 h 31"/>
                  <a:gd name="T4" fmla="*/ 2 w 40"/>
                  <a:gd name="T5" fmla="*/ 24 h 31"/>
                  <a:gd name="T6" fmla="*/ 33 w 40"/>
                  <a:gd name="T7" fmla="*/ 1 h 31"/>
                  <a:gd name="T8" fmla="*/ 39 w 40"/>
                  <a:gd name="T9" fmla="*/ 2 h 31"/>
                  <a:gd name="T10" fmla="*/ 38 w 40"/>
                  <a:gd name="T11" fmla="*/ 7 h 31"/>
                  <a:gd name="T12" fmla="*/ 7 w 40"/>
                  <a:gd name="T13" fmla="*/ 30 h 31"/>
                  <a:gd name="T14" fmla="*/ 4 w 40"/>
                  <a:gd name="T15" fmla="*/ 31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1">
                    <a:moveTo>
                      <a:pt x="4" y="31"/>
                    </a:moveTo>
                    <a:cubicBezTo>
                      <a:pt x="3" y="31"/>
                      <a:pt x="2" y="30"/>
                      <a:pt x="1" y="29"/>
                    </a:cubicBezTo>
                    <a:cubicBezTo>
                      <a:pt x="0" y="28"/>
                      <a:pt x="0" y="25"/>
                      <a:pt x="2" y="24"/>
                    </a:cubicBezTo>
                    <a:cubicBezTo>
                      <a:pt x="33" y="1"/>
                      <a:pt x="33" y="1"/>
                      <a:pt x="33" y="1"/>
                    </a:cubicBezTo>
                    <a:cubicBezTo>
                      <a:pt x="35" y="0"/>
                      <a:pt x="37" y="0"/>
                      <a:pt x="39" y="2"/>
                    </a:cubicBezTo>
                    <a:cubicBezTo>
                      <a:pt x="40" y="4"/>
                      <a:pt x="39" y="6"/>
                      <a:pt x="38" y="7"/>
                    </a:cubicBezTo>
                    <a:cubicBezTo>
                      <a:pt x="7" y="30"/>
                      <a:pt x="7" y="30"/>
                      <a:pt x="7" y="30"/>
                    </a:cubicBezTo>
                    <a:cubicBezTo>
                      <a:pt x="6" y="31"/>
                      <a:pt x="5" y="31"/>
                      <a:pt x="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grpSp>
      </p:grpSp>
      <p:grpSp>
        <p:nvGrpSpPr>
          <p:cNvPr id="71" name="组合 70"/>
          <p:cNvGrpSpPr/>
          <p:nvPr/>
        </p:nvGrpSpPr>
        <p:grpSpPr>
          <a:xfrm>
            <a:off x="1097793" y="4698427"/>
            <a:ext cx="372079" cy="372079"/>
            <a:chOff x="544648" y="4362445"/>
            <a:chExt cx="914400" cy="914400"/>
          </a:xfrm>
        </p:grpSpPr>
        <p:sp>
          <p:nvSpPr>
            <p:cNvPr id="72" name="椭圆 71"/>
            <p:cNvSpPr/>
            <p:nvPr/>
          </p:nvSpPr>
          <p:spPr>
            <a:xfrm>
              <a:off x="544648" y="4362445"/>
              <a:ext cx="914400" cy="914400"/>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2"/>
                </a:solidFill>
                <a:cs typeface="+mn-ea"/>
                <a:sym typeface="+mn-lt"/>
              </a:endParaRPr>
            </a:p>
          </p:txBody>
        </p:sp>
        <p:grpSp>
          <p:nvGrpSpPr>
            <p:cNvPr id="73" name="组合 72"/>
            <p:cNvGrpSpPr/>
            <p:nvPr/>
          </p:nvGrpSpPr>
          <p:grpSpPr>
            <a:xfrm>
              <a:off x="765546" y="4589256"/>
              <a:ext cx="536575" cy="436563"/>
              <a:chOff x="3669507" y="935831"/>
              <a:chExt cx="536575" cy="436563"/>
            </a:xfrm>
            <a:solidFill>
              <a:schemeClr val="bg1">
                <a:lumMod val="95000"/>
              </a:schemeClr>
            </a:solidFill>
          </p:grpSpPr>
          <p:sp>
            <p:nvSpPr>
              <p:cNvPr id="74" name="Freeform 152"/>
              <p:cNvSpPr/>
              <p:nvPr/>
            </p:nvSpPr>
            <p:spPr bwMode="auto">
              <a:xfrm>
                <a:off x="3669507" y="1000919"/>
                <a:ext cx="517525" cy="171450"/>
              </a:xfrm>
              <a:custGeom>
                <a:avLst/>
                <a:gdLst>
                  <a:gd name="T0" fmla="*/ 189 w 190"/>
                  <a:gd name="T1" fmla="*/ 21 h 63"/>
                  <a:gd name="T2" fmla="*/ 187 w 190"/>
                  <a:gd name="T3" fmla="*/ 18 h 63"/>
                  <a:gd name="T4" fmla="*/ 127 w 190"/>
                  <a:gd name="T5" fmla="*/ 0 h 63"/>
                  <a:gd name="T6" fmla="*/ 127 w 190"/>
                  <a:gd name="T7" fmla="*/ 2 h 63"/>
                  <a:gd name="T8" fmla="*/ 125 w 190"/>
                  <a:gd name="T9" fmla="*/ 7 h 63"/>
                  <a:gd name="T10" fmla="*/ 82 w 190"/>
                  <a:gd name="T11" fmla="*/ 19 h 63"/>
                  <a:gd name="T12" fmla="*/ 59 w 190"/>
                  <a:gd name="T13" fmla="*/ 16 h 63"/>
                  <a:gd name="T14" fmla="*/ 56 w 190"/>
                  <a:gd name="T15" fmla="*/ 12 h 63"/>
                  <a:gd name="T16" fmla="*/ 56 w 190"/>
                  <a:gd name="T17" fmla="*/ 10 h 63"/>
                  <a:gd name="T18" fmla="*/ 2 w 190"/>
                  <a:gd name="T19" fmla="*/ 42 h 63"/>
                  <a:gd name="T20" fmla="*/ 2 w 190"/>
                  <a:gd name="T21" fmla="*/ 42 h 63"/>
                  <a:gd name="T22" fmla="*/ 2 w 190"/>
                  <a:gd name="T23" fmla="*/ 42 h 63"/>
                  <a:gd name="T24" fmla="*/ 1 w 190"/>
                  <a:gd name="T25" fmla="*/ 43 h 63"/>
                  <a:gd name="T26" fmla="*/ 1 w 190"/>
                  <a:gd name="T27" fmla="*/ 44 h 63"/>
                  <a:gd name="T28" fmla="*/ 0 w 190"/>
                  <a:gd name="T29" fmla="*/ 45 h 63"/>
                  <a:gd name="T30" fmla="*/ 0 w 190"/>
                  <a:gd name="T31" fmla="*/ 45 h 63"/>
                  <a:gd name="T32" fmla="*/ 0 w 190"/>
                  <a:gd name="T33" fmla="*/ 46 h 63"/>
                  <a:gd name="T34" fmla="*/ 0 w 190"/>
                  <a:gd name="T35" fmla="*/ 47 h 63"/>
                  <a:gd name="T36" fmla="*/ 1 w 190"/>
                  <a:gd name="T37" fmla="*/ 48 h 63"/>
                  <a:gd name="T38" fmla="*/ 1 w 190"/>
                  <a:gd name="T39" fmla="*/ 48 h 63"/>
                  <a:gd name="T40" fmla="*/ 2 w 190"/>
                  <a:gd name="T41" fmla="*/ 49 h 63"/>
                  <a:gd name="T42" fmla="*/ 2 w 190"/>
                  <a:gd name="T43" fmla="*/ 49 h 63"/>
                  <a:gd name="T44" fmla="*/ 80 w 190"/>
                  <a:gd name="T45" fmla="*/ 63 h 63"/>
                  <a:gd name="T46" fmla="*/ 187 w 190"/>
                  <a:gd name="T47" fmla="*/ 26 h 63"/>
                  <a:gd name="T48" fmla="*/ 188 w 190"/>
                  <a:gd name="T49" fmla="*/ 25 h 63"/>
                  <a:gd name="T50" fmla="*/ 189 w 190"/>
                  <a:gd name="T51" fmla="*/ 2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0" h="63">
                    <a:moveTo>
                      <a:pt x="189" y="21"/>
                    </a:moveTo>
                    <a:cubicBezTo>
                      <a:pt x="189" y="20"/>
                      <a:pt x="188" y="19"/>
                      <a:pt x="187" y="18"/>
                    </a:cubicBezTo>
                    <a:cubicBezTo>
                      <a:pt x="127" y="0"/>
                      <a:pt x="127" y="0"/>
                      <a:pt x="127" y="0"/>
                    </a:cubicBezTo>
                    <a:cubicBezTo>
                      <a:pt x="127" y="1"/>
                      <a:pt x="127" y="2"/>
                      <a:pt x="127" y="2"/>
                    </a:cubicBezTo>
                    <a:cubicBezTo>
                      <a:pt x="127" y="4"/>
                      <a:pt x="127" y="6"/>
                      <a:pt x="125" y="7"/>
                    </a:cubicBezTo>
                    <a:cubicBezTo>
                      <a:pt x="112" y="15"/>
                      <a:pt x="98" y="19"/>
                      <a:pt x="82" y="19"/>
                    </a:cubicBezTo>
                    <a:cubicBezTo>
                      <a:pt x="72" y="19"/>
                      <a:pt x="64" y="17"/>
                      <a:pt x="59" y="16"/>
                    </a:cubicBezTo>
                    <a:cubicBezTo>
                      <a:pt x="57" y="15"/>
                      <a:pt x="56" y="14"/>
                      <a:pt x="56" y="12"/>
                    </a:cubicBezTo>
                    <a:cubicBezTo>
                      <a:pt x="56" y="12"/>
                      <a:pt x="56" y="11"/>
                      <a:pt x="56" y="10"/>
                    </a:cubicBezTo>
                    <a:cubicBezTo>
                      <a:pt x="2" y="42"/>
                      <a:pt x="2" y="42"/>
                      <a:pt x="2" y="42"/>
                    </a:cubicBezTo>
                    <a:cubicBezTo>
                      <a:pt x="2" y="42"/>
                      <a:pt x="2" y="42"/>
                      <a:pt x="2" y="42"/>
                    </a:cubicBezTo>
                    <a:cubicBezTo>
                      <a:pt x="2" y="42"/>
                      <a:pt x="2" y="42"/>
                      <a:pt x="2" y="42"/>
                    </a:cubicBezTo>
                    <a:cubicBezTo>
                      <a:pt x="1" y="43"/>
                      <a:pt x="1" y="43"/>
                      <a:pt x="1" y="43"/>
                    </a:cubicBezTo>
                    <a:cubicBezTo>
                      <a:pt x="1" y="43"/>
                      <a:pt x="1" y="44"/>
                      <a:pt x="1" y="44"/>
                    </a:cubicBezTo>
                    <a:cubicBezTo>
                      <a:pt x="0" y="44"/>
                      <a:pt x="0" y="44"/>
                      <a:pt x="0" y="45"/>
                    </a:cubicBezTo>
                    <a:cubicBezTo>
                      <a:pt x="0" y="45"/>
                      <a:pt x="0" y="45"/>
                      <a:pt x="0" y="45"/>
                    </a:cubicBezTo>
                    <a:cubicBezTo>
                      <a:pt x="0" y="45"/>
                      <a:pt x="0" y="46"/>
                      <a:pt x="0" y="46"/>
                    </a:cubicBezTo>
                    <a:cubicBezTo>
                      <a:pt x="0" y="46"/>
                      <a:pt x="0" y="47"/>
                      <a:pt x="0" y="47"/>
                    </a:cubicBezTo>
                    <a:cubicBezTo>
                      <a:pt x="0" y="47"/>
                      <a:pt x="0" y="47"/>
                      <a:pt x="1" y="48"/>
                    </a:cubicBezTo>
                    <a:cubicBezTo>
                      <a:pt x="1" y="48"/>
                      <a:pt x="1" y="48"/>
                      <a:pt x="1" y="48"/>
                    </a:cubicBezTo>
                    <a:cubicBezTo>
                      <a:pt x="1" y="48"/>
                      <a:pt x="1" y="49"/>
                      <a:pt x="2" y="49"/>
                    </a:cubicBezTo>
                    <a:cubicBezTo>
                      <a:pt x="2" y="49"/>
                      <a:pt x="2" y="49"/>
                      <a:pt x="2" y="49"/>
                    </a:cubicBezTo>
                    <a:cubicBezTo>
                      <a:pt x="3" y="50"/>
                      <a:pt x="37" y="63"/>
                      <a:pt x="80" y="63"/>
                    </a:cubicBezTo>
                    <a:cubicBezTo>
                      <a:pt x="114" y="63"/>
                      <a:pt x="153" y="55"/>
                      <a:pt x="187" y="26"/>
                    </a:cubicBezTo>
                    <a:cubicBezTo>
                      <a:pt x="187" y="26"/>
                      <a:pt x="188" y="26"/>
                      <a:pt x="188" y="25"/>
                    </a:cubicBezTo>
                    <a:cubicBezTo>
                      <a:pt x="189" y="24"/>
                      <a:pt x="190" y="23"/>
                      <a:pt x="1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sp>
            <p:nvSpPr>
              <p:cNvPr id="75" name="Freeform 153"/>
              <p:cNvSpPr/>
              <p:nvPr/>
            </p:nvSpPr>
            <p:spPr bwMode="auto">
              <a:xfrm>
                <a:off x="3834607" y="935831"/>
                <a:ext cx="166688" cy="109538"/>
              </a:xfrm>
              <a:custGeom>
                <a:avLst/>
                <a:gdLst>
                  <a:gd name="T0" fmla="*/ 61 w 61"/>
                  <a:gd name="T1" fmla="*/ 26 h 40"/>
                  <a:gd name="T2" fmla="*/ 60 w 61"/>
                  <a:gd name="T3" fmla="*/ 24 h 40"/>
                  <a:gd name="T4" fmla="*/ 31 w 61"/>
                  <a:gd name="T5" fmla="*/ 0 h 40"/>
                  <a:gd name="T6" fmla="*/ 0 w 61"/>
                  <a:gd name="T7" fmla="*/ 31 h 40"/>
                  <a:gd name="T8" fmla="*/ 0 w 61"/>
                  <a:gd name="T9" fmla="*/ 32 h 40"/>
                  <a:gd name="T10" fmla="*/ 0 w 61"/>
                  <a:gd name="T11" fmla="*/ 34 h 40"/>
                  <a:gd name="T12" fmla="*/ 2 w 61"/>
                  <a:gd name="T13" fmla="*/ 37 h 40"/>
                  <a:gd name="T14" fmla="*/ 23 w 61"/>
                  <a:gd name="T15" fmla="*/ 40 h 40"/>
                  <a:gd name="T16" fmla="*/ 59 w 61"/>
                  <a:gd name="T17" fmla="*/ 29 h 40"/>
                  <a:gd name="T18" fmla="*/ 61 w 61"/>
                  <a:gd name="T19"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40">
                    <a:moveTo>
                      <a:pt x="61" y="26"/>
                    </a:moveTo>
                    <a:cubicBezTo>
                      <a:pt x="61" y="25"/>
                      <a:pt x="60" y="24"/>
                      <a:pt x="60" y="24"/>
                    </a:cubicBezTo>
                    <a:cubicBezTo>
                      <a:pt x="57" y="10"/>
                      <a:pt x="45" y="0"/>
                      <a:pt x="31" y="0"/>
                    </a:cubicBezTo>
                    <a:cubicBezTo>
                      <a:pt x="14" y="0"/>
                      <a:pt x="0" y="14"/>
                      <a:pt x="0" y="31"/>
                    </a:cubicBezTo>
                    <a:cubicBezTo>
                      <a:pt x="0" y="31"/>
                      <a:pt x="0" y="32"/>
                      <a:pt x="0" y="32"/>
                    </a:cubicBezTo>
                    <a:cubicBezTo>
                      <a:pt x="0" y="33"/>
                      <a:pt x="0" y="33"/>
                      <a:pt x="0" y="34"/>
                    </a:cubicBezTo>
                    <a:cubicBezTo>
                      <a:pt x="0" y="35"/>
                      <a:pt x="1" y="36"/>
                      <a:pt x="2" y="37"/>
                    </a:cubicBezTo>
                    <a:cubicBezTo>
                      <a:pt x="7" y="38"/>
                      <a:pt x="14" y="40"/>
                      <a:pt x="23" y="40"/>
                    </a:cubicBezTo>
                    <a:cubicBezTo>
                      <a:pt x="36" y="40"/>
                      <a:pt x="48" y="36"/>
                      <a:pt x="59" y="29"/>
                    </a:cubicBezTo>
                    <a:cubicBezTo>
                      <a:pt x="60" y="28"/>
                      <a:pt x="61" y="27"/>
                      <a:pt x="6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sp>
            <p:nvSpPr>
              <p:cNvPr id="76" name="Freeform 154"/>
              <p:cNvSpPr/>
              <p:nvPr/>
            </p:nvSpPr>
            <p:spPr bwMode="auto">
              <a:xfrm>
                <a:off x="3674269" y="1085056"/>
                <a:ext cx="531813" cy="287338"/>
              </a:xfrm>
              <a:custGeom>
                <a:avLst/>
                <a:gdLst>
                  <a:gd name="T0" fmla="*/ 193 w 195"/>
                  <a:gd name="T1" fmla="*/ 97 h 105"/>
                  <a:gd name="T2" fmla="*/ 161 w 195"/>
                  <a:gd name="T3" fmla="*/ 30 h 105"/>
                  <a:gd name="T4" fmla="*/ 185 w 195"/>
                  <a:gd name="T5" fmla="*/ 0 h 105"/>
                  <a:gd name="T6" fmla="*/ 78 w 195"/>
                  <a:gd name="T7" fmla="*/ 37 h 105"/>
                  <a:gd name="T8" fmla="*/ 0 w 195"/>
                  <a:gd name="T9" fmla="*/ 24 h 105"/>
                  <a:gd name="T10" fmla="*/ 0 w 195"/>
                  <a:gd name="T11" fmla="*/ 23 h 105"/>
                  <a:gd name="T12" fmla="*/ 0 w 195"/>
                  <a:gd name="T13" fmla="*/ 23 h 105"/>
                  <a:gd name="T14" fmla="*/ 4 w 195"/>
                  <a:gd name="T15" fmla="*/ 26 h 105"/>
                  <a:gd name="T16" fmla="*/ 41 w 195"/>
                  <a:gd name="T17" fmla="*/ 50 h 105"/>
                  <a:gd name="T18" fmla="*/ 19 w 195"/>
                  <a:gd name="T19" fmla="*/ 97 h 105"/>
                  <a:gd name="T20" fmla="*/ 22 w 195"/>
                  <a:gd name="T21" fmla="*/ 105 h 105"/>
                  <a:gd name="T22" fmla="*/ 25 w 195"/>
                  <a:gd name="T23" fmla="*/ 105 h 105"/>
                  <a:gd name="T24" fmla="*/ 30 w 195"/>
                  <a:gd name="T25" fmla="*/ 102 h 105"/>
                  <a:gd name="T26" fmla="*/ 52 w 195"/>
                  <a:gd name="T27" fmla="*/ 56 h 105"/>
                  <a:gd name="T28" fmla="*/ 62 w 195"/>
                  <a:gd name="T29" fmla="*/ 61 h 105"/>
                  <a:gd name="T30" fmla="*/ 66 w 195"/>
                  <a:gd name="T31" fmla="*/ 63 h 105"/>
                  <a:gd name="T32" fmla="*/ 103 w 195"/>
                  <a:gd name="T33" fmla="*/ 74 h 105"/>
                  <a:gd name="T34" fmla="*/ 110 w 195"/>
                  <a:gd name="T35" fmla="*/ 73 h 105"/>
                  <a:gd name="T36" fmla="*/ 143 w 195"/>
                  <a:gd name="T37" fmla="*/ 50 h 105"/>
                  <a:gd name="T38" fmla="*/ 146 w 195"/>
                  <a:gd name="T39" fmla="*/ 46 h 105"/>
                  <a:gd name="T40" fmla="*/ 152 w 195"/>
                  <a:gd name="T41" fmla="*/ 40 h 105"/>
                  <a:gd name="T42" fmla="*/ 183 w 195"/>
                  <a:gd name="T43" fmla="*/ 102 h 105"/>
                  <a:gd name="T44" fmla="*/ 188 w 195"/>
                  <a:gd name="T45" fmla="*/ 105 h 105"/>
                  <a:gd name="T46" fmla="*/ 191 w 195"/>
                  <a:gd name="T47" fmla="*/ 105 h 105"/>
                  <a:gd name="T48" fmla="*/ 193 w 195"/>
                  <a:gd name="T49" fmla="*/ 9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105">
                    <a:moveTo>
                      <a:pt x="193" y="97"/>
                    </a:moveTo>
                    <a:cubicBezTo>
                      <a:pt x="161" y="30"/>
                      <a:pt x="161" y="30"/>
                      <a:pt x="161" y="30"/>
                    </a:cubicBezTo>
                    <a:cubicBezTo>
                      <a:pt x="172" y="17"/>
                      <a:pt x="181" y="5"/>
                      <a:pt x="185" y="0"/>
                    </a:cubicBezTo>
                    <a:cubicBezTo>
                      <a:pt x="151" y="29"/>
                      <a:pt x="112" y="37"/>
                      <a:pt x="78" y="37"/>
                    </a:cubicBezTo>
                    <a:cubicBezTo>
                      <a:pt x="35" y="37"/>
                      <a:pt x="1" y="24"/>
                      <a:pt x="0" y="24"/>
                    </a:cubicBezTo>
                    <a:cubicBezTo>
                      <a:pt x="0" y="23"/>
                      <a:pt x="0" y="23"/>
                      <a:pt x="0" y="23"/>
                    </a:cubicBezTo>
                    <a:cubicBezTo>
                      <a:pt x="0" y="23"/>
                      <a:pt x="0" y="23"/>
                      <a:pt x="0" y="23"/>
                    </a:cubicBezTo>
                    <a:cubicBezTo>
                      <a:pt x="1" y="24"/>
                      <a:pt x="2" y="25"/>
                      <a:pt x="4" y="26"/>
                    </a:cubicBezTo>
                    <a:cubicBezTo>
                      <a:pt x="11" y="31"/>
                      <a:pt x="25" y="41"/>
                      <a:pt x="41" y="50"/>
                    </a:cubicBezTo>
                    <a:cubicBezTo>
                      <a:pt x="19" y="97"/>
                      <a:pt x="19" y="97"/>
                      <a:pt x="19" y="97"/>
                    </a:cubicBezTo>
                    <a:cubicBezTo>
                      <a:pt x="18" y="100"/>
                      <a:pt x="19" y="103"/>
                      <a:pt x="22" y="105"/>
                    </a:cubicBezTo>
                    <a:cubicBezTo>
                      <a:pt x="23" y="105"/>
                      <a:pt x="24" y="105"/>
                      <a:pt x="25" y="105"/>
                    </a:cubicBezTo>
                    <a:cubicBezTo>
                      <a:pt x="27" y="105"/>
                      <a:pt x="29" y="104"/>
                      <a:pt x="30" y="102"/>
                    </a:cubicBezTo>
                    <a:cubicBezTo>
                      <a:pt x="52" y="56"/>
                      <a:pt x="52" y="56"/>
                      <a:pt x="52" y="56"/>
                    </a:cubicBezTo>
                    <a:cubicBezTo>
                      <a:pt x="55" y="58"/>
                      <a:pt x="58" y="59"/>
                      <a:pt x="62" y="61"/>
                    </a:cubicBezTo>
                    <a:cubicBezTo>
                      <a:pt x="66" y="63"/>
                      <a:pt x="66" y="63"/>
                      <a:pt x="66" y="63"/>
                    </a:cubicBezTo>
                    <a:cubicBezTo>
                      <a:pt x="82" y="70"/>
                      <a:pt x="94" y="74"/>
                      <a:pt x="103" y="74"/>
                    </a:cubicBezTo>
                    <a:cubicBezTo>
                      <a:pt x="106" y="74"/>
                      <a:pt x="108" y="73"/>
                      <a:pt x="110" y="73"/>
                    </a:cubicBezTo>
                    <a:cubicBezTo>
                      <a:pt x="119" y="70"/>
                      <a:pt x="130" y="63"/>
                      <a:pt x="143" y="50"/>
                    </a:cubicBezTo>
                    <a:cubicBezTo>
                      <a:pt x="146" y="46"/>
                      <a:pt x="146" y="46"/>
                      <a:pt x="146" y="46"/>
                    </a:cubicBezTo>
                    <a:cubicBezTo>
                      <a:pt x="148" y="44"/>
                      <a:pt x="150" y="42"/>
                      <a:pt x="152" y="40"/>
                    </a:cubicBezTo>
                    <a:cubicBezTo>
                      <a:pt x="183" y="102"/>
                      <a:pt x="183" y="102"/>
                      <a:pt x="183" y="102"/>
                    </a:cubicBezTo>
                    <a:cubicBezTo>
                      <a:pt x="184" y="104"/>
                      <a:pt x="186" y="105"/>
                      <a:pt x="188" y="105"/>
                    </a:cubicBezTo>
                    <a:cubicBezTo>
                      <a:pt x="189" y="105"/>
                      <a:pt x="190" y="105"/>
                      <a:pt x="191" y="105"/>
                    </a:cubicBezTo>
                    <a:cubicBezTo>
                      <a:pt x="194" y="103"/>
                      <a:pt x="195" y="99"/>
                      <a:pt x="193"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grpSp>
      </p:grpSp>
      <p:grpSp>
        <p:nvGrpSpPr>
          <p:cNvPr id="77" name="组合 76"/>
          <p:cNvGrpSpPr/>
          <p:nvPr/>
        </p:nvGrpSpPr>
        <p:grpSpPr>
          <a:xfrm>
            <a:off x="1599283" y="4725751"/>
            <a:ext cx="3675011" cy="1646774"/>
            <a:chOff x="9771763" y="4662013"/>
            <a:chExt cx="1917687" cy="1646774"/>
          </a:xfrm>
        </p:grpSpPr>
        <p:sp>
          <p:nvSpPr>
            <p:cNvPr id="78" name="文本框 19"/>
            <p:cNvSpPr txBox="1"/>
            <p:nvPr/>
          </p:nvSpPr>
          <p:spPr>
            <a:xfrm>
              <a:off x="9771763" y="4937822"/>
              <a:ext cx="1917687" cy="1370965"/>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pPr>
              <a:r>
                <a:rPr lang="zh-CN" altLang="en-US" sz="1600" dirty="0">
                  <a:solidFill>
                    <a:schemeClr val="tx2"/>
                  </a:solidFill>
                  <a:cs typeface="+mn-ea"/>
                  <a:sym typeface="+mn-lt"/>
                </a:rPr>
                <a:t>1. 电子商务的迅速崛起</a:t>
              </a:r>
              <a:endParaRPr lang="zh-CN" altLang="en-US" sz="1600" dirty="0">
                <a:solidFill>
                  <a:schemeClr val="tx2"/>
                </a:solidFill>
                <a:cs typeface="+mn-ea"/>
                <a:sym typeface="+mn-lt"/>
              </a:endParaRPr>
            </a:p>
            <a:p>
              <a:pPr fontAlgn="auto">
                <a:lnSpc>
                  <a:spcPct val="130000"/>
                </a:lnSpc>
              </a:pPr>
              <a:r>
                <a:rPr lang="zh-CN" altLang="en-US" sz="1600" dirty="0">
                  <a:solidFill>
                    <a:schemeClr val="tx2"/>
                  </a:solidFill>
                  <a:cs typeface="+mn-ea"/>
                  <a:sym typeface="+mn-lt"/>
                </a:rPr>
                <a:t>2. 就业形势的异常严峻</a:t>
              </a:r>
              <a:endParaRPr lang="zh-CN" altLang="en-US" sz="1600" dirty="0">
                <a:solidFill>
                  <a:schemeClr val="tx2"/>
                </a:solidFill>
                <a:cs typeface="+mn-ea"/>
                <a:sym typeface="+mn-lt"/>
              </a:endParaRPr>
            </a:p>
            <a:p>
              <a:pPr fontAlgn="auto">
                <a:lnSpc>
                  <a:spcPct val="130000"/>
                </a:lnSpc>
              </a:pPr>
              <a:r>
                <a:rPr lang="zh-CN" altLang="en-US" sz="1600" dirty="0">
                  <a:solidFill>
                    <a:schemeClr val="tx2"/>
                  </a:solidFill>
                  <a:cs typeface="+mn-ea"/>
                  <a:sym typeface="+mn-lt"/>
                </a:rPr>
                <a:t>3. 网络经济的巨大吸引力</a:t>
              </a:r>
              <a:endParaRPr lang="zh-CN" altLang="en-US" sz="1600" dirty="0">
                <a:solidFill>
                  <a:schemeClr val="tx2"/>
                </a:solidFill>
                <a:cs typeface="+mn-ea"/>
                <a:sym typeface="+mn-lt"/>
              </a:endParaRPr>
            </a:p>
            <a:p>
              <a:pPr fontAlgn="auto">
                <a:lnSpc>
                  <a:spcPct val="130000"/>
                </a:lnSpc>
              </a:pPr>
              <a:r>
                <a:rPr lang="zh-CN" altLang="en-US" sz="1600" dirty="0">
                  <a:solidFill>
                    <a:schemeClr val="tx2"/>
                  </a:solidFill>
                  <a:cs typeface="+mn-ea"/>
                  <a:sym typeface="+mn-lt"/>
                </a:rPr>
                <a:t>4. 政府的支持</a:t>
              </a:r>
              <a:endParaRPr lang="zh-CN" altLang="en-US" sz="1600" dirty="0">
                <a:solidFill>
                  <a:schemeClr val="tx2"/>
                </a:solidFill>
                <a:cs typeface="+mn-ea"/>
                <a:sym typeface="+mn-lt"/>
              </a:endParaRPr>
            </a:p>
          </p:txBody>
        </p:sp>
        <p:sp>
          <p:nvSpPr>
            <p:cNvPr id="79" name="矩形 78"/>
            <p:cNvSpPr/>
            <p:nvPr/>
          </p:nvSpPr>
          <p:spPr>
            <a:xfrm>
              <a:off x="9771882" y="4662013"/>
              <a:ext cx="1526881" cy="36830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defRPr/>
              </a:pPr>
              <a:r>
                <a:rPr lang="zh-CN" altLang="en-US" b="1" dirty="0">
                  <a:solidFill>
                    <a:schemeClr val="tx2"/>
                  </a:solidFill>
                  <a:cs typeface="+mn-ea"/>
                  <a:sym typeface="+mn-lt"/>
                </a:rPr>
                <a:t>（二）网络创业的社会背景</a:t>
              </a:r>
              <a:endParaRPr lang="zh-CN" altLang="en-US" b="1" dirty="0">
                <a:solidFill>
                  <a:schemeClr val="tx2"/>
                </a:solidFill>
                <a:cs typeface="+mn-ea"/>
                <a:sym typeface="+mn-lt"/>
              </a:endParaRPr>
            </a:p>
          </p:txBody>
        </p:sp>
      </p:grpSp>
      <p:grpSp>
        <p:nvGrpSpPr>
          <p:cNvPr id="80" name="组合 79"/>
          <p:cNvGrpSpPr/>
          <p:nvPr/>
        </p:nvGrpSpPr>
        <p:grpSpPr>
          <a:xfrm>
            <a:off x="796952" y="1640115"/>
            <a:ext cx="11395048" cy="5240168"/>
            <a:chOff x="796952" y="1894303"/>
            <a:chExt cx="11395048" cy="4978217"/>
          </a:xfrm>
        </p:grpSpPr>
        <p:grpSp>
          <p:nvGrpSpPr>
            <p:cNvPr id="81" name="组合 80"/>
            <p:cNvGrpSpPr/>
            <p:nvPr/>
          </p:nvGrpSpPr>
          <p:grpSpPr>
            <a:xfrm>
              <a:off x="6241450" y="1894303"/>
              <a:ext cx="5950550" cy="4978217"/>
              <a:chOff x="6241450" y="1894303"/>
              <a:chExt cx="5950550" cy="4978217"/>
            </a:xfrm>
          </p:grpSpPr>
          <p:pic>
            <p:nvPicPr>
              <p:cNvPr id="85" name="图片 84"/>
              <p:cNvPicPr>
                <a:picLocks noChangeAspect="1"/>
              </p:cNvPicPr>
              <p:nvPr/>
            </p:nvPicPr>
            <p:blipFill rotWithShape="1">
              <a:blip r:embed="rId1">
                <a:extLst>
                  <a:ext uri="{28A0092B-C50C-407E-A947-70E740481C1C}">
                    <a14:useLocalDpi xmlns:a14="http://schemas.microsoft.com/office/drawing/2010/main" val="0"/>
                  </a:ext>
                </a:extLst>
              </a:blip>
              <a:srcRect l="26369"/>
              <a:stretch>
                <a:fillRect/>
              </a:stretch>
            </p:blipFill>
            <p:spPr>
              <a:xfrm>
                <a:off x="6241450" y="1894303"/>
                <a:ext cx="5950550" cy="4970953"/>
              </a:xfrm>
              <a:prstGeom prst="roundRect">
                <a:avLst>
                  <a:gd name="adj" fmla="val 0"/>
                </a:avLst>
              </a:prstGeom>
              <a:ln>
                <a:noFill/>
              </a:ln>
            </p:spPr>
          </p:pic>
          <p:sp>
            <p:nvSpPr>
              <p:cNvPr id="86" name="等腰三角形 85"/>
              <p:cNvSpPr/>
              <p:nvPr/>
            </p:nvSpPr>
            <p:spPr>
              <a:xfrm>
                <a:off x="6241450" y="2032007"/>
                <a:ext cx="1060704" cy="4840513"/>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2" name="组合 81"/>
            <p:cNvGrpSpPr/>
            <p:nvPr/>
          </p:nvGrpSpPr>
          <p:grpSpPr>
            <a:xfrm>
              <a:off x="796952" y="1894303"/>
              <a:ext cx="6601974" cy="4970953"/>
              <a:chOff x="1299672" y="1879285"/>
              <a:chExt cx="7171203" cy="5434052"/>
            </a:xfrm>
          </p:grpSpPr>
          <p:sp>
            <p:nvSpPr>
              <p:cNvPr id="83" name="平行四边形 82"/>
              <p:cNvSpPr/>
              <p:nvPr/>
            </p:nvSpPr>
            <p:spPr>
              <a:xfrm flipH="1">
                <a:off x="7004932" y="1879285"/>
                <a:ext cx="1465943" cy="5434052"/>
              </a:xfrm>
              <a:prstGeom prst="parallelogram">
                <a:avLst>
                  <a:gd name="adj" fmla="val 68565"/>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矩形 83"/>
              <p:cNvSpPr/>
              <p:nvPr/>
            </p:nvSpPr>
            <p:spPr>
              <a:xfrm>
                <a:off x="1299672" y="1879285"/>
                <a:ext cx="5913928" cy="430942"/>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四、网络创业的趋势</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65" name="直接连接符 64"/>
          <p:cNvCxnSpPr/>
          <p:nvPr>
            <p:custDataLst>
              <p:tags r:id="rId1"/>
            </p:custDataLst>
          </p:nvPr>
        </p:nvCxnSpPr>
        <p:spPr>
          <a:xfrm flipH="1">
            <a:off x="7096761" y="1424304"/>
            <a:ext cx="1203959" cy="965325"/>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cxnSp>
        <p:nvCxnSpPr>
          <p:cNvPr id="67" name="直接连接符 66"/>
          <p:cNvCxnSpPr/>
          <p:nvPr>
            <p:custDataLst>
              <p:tags r:id="rId2"/>
            </p:custDataLst>
          </p:nvPr>
        </p:nvCxnSpPr>
        <p:spPr>
          <a:xfrm flipH="1" flipV="1">
            <a:off x="3799840" y="2311013"/>
            <a:ext cx="1148080" cy="157232"/>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cxnSp>
        <p:nvCxnSpPr>
          <p:cNvPr id="68" name="直接连接符 67"/>
          <p:cNvCxnSpPr>
            <a:stCxn id="16" idx="1"/>
          </p:cNvCxnSpPr>
          <p:nvPr>
            <p:custDataLst>
              <p:tags r:id="rId3"/>
            </p:custDataLst>
          </p:nvPr>
        </p:nvCxnSpPr>
        <p:spPr>
          <a:xfrm flipH="1" flipV="1">
            <a:off x="6096001" y="4111626"/>
            <a:ext cx="2146934" cy="280034"/>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sp>
        <p:nvSpPr>
          <p:cNvPr id="70" name="Freeform 13"/>
          <p:cNvSpPr/>
          <p:nvPr>
            <p:custDataLst>
              <p:tags r:id="rId4"/>
            </p:custDataLst>
          </p:nvPr>
        </p:nvSpPr>
        <p:spPr bwMode="auto">
          <a:xfrm>
            <a:off x="6082194" y="1149522"/>
            <a:ext cx="1575906" cy="2651524"/>
          </a:xfrm>
          <a:custGeom>
            <a:avLst/>
            <a:gdLst>
              <a:gd name="T0" fmla="*/ 256 w 630"/>
              <a:gd name="T1" fmla="*/ 858 h 1060"/>
              <a:gd name="T2" fmla="*/ 608 w 630"/>
              <a:gd name="T3" fmla="*/ 1060 h 1060"/>
              <a:gd name="T4" fmla="*/ 608 w 630"/>
              <a:gd name="T5" fmla="*/ 1060 h 1060"/>
              <a:gd name="T6" fmla="*/ 616 w 630"/>
              <a:gd name="T7" fmla="*/ 1042 h 1060"/>
              <a:gd name="T8" fmla="*/ 624 w 630"/>
              <a:gd name="T9" fmla="*/ 1022 h 1060"/>
              <a:gd name="T10" fmla="*/ 628 w 630"/>
              <a:gd name="T11" fmla="*/ 998 h 1060"/>
              <a:gd name="T12" fmla="*/ 630 w 630"/>
              <a:gd name="T13" fmla="*/ 974 h 1060"/>
              <a:gd name="T14" fmla="*/ 630 w 630"/>
              <a:gd name="T15" fmla="*/ 946 h 1060"/>
              <a:gd name="T16" fmla="*/ 624 w 630"/>
              <a:gd name="T17" fmla="*/ 916 h 1060"/>
              <a:gd name="T18" fmla="*/ 616 w 630"/>
              <a:gd name="T19" fmla="*/ 884 h 1060"/>
              <a:gd name="T20" fmla="*/ 604 w 630"/>
              <a:gd name="T21" fmla="*/ 848 h 1060"/>
              <a:gd name="T22" fmla="*/ 172 w 630"/>
              <a:gd name="T23" fmla="*/ 100 h 1060"/>
              <a:gd name="T24" fmla="*/ 172 w 630"/>
              <a:gd name="T25" fmla="*/ 100 h 1060"/>
              <a:gd name="T26" fmla="*/ 158 w 630"/>
              <a:gd name="T27" fmla="*/ 84 h 1060"/>
              <a:gd name="T28" fmla="*/ 142 w 630"/>
              <a:gd name="T29" fmla="*/ 70 h 1060"/>
              <a:gd name="T30" fmla="*/ 122 w 630"/>
              <a:gd name="T31" fmla="*/ 52 h 1060"/>
              <a:gd name="T32" fmla="*/ 96 w 630"/>
              <a:gd name="T33" fmla="*/ 34 h 1060"/>
              <a:gd name="T34" fmla="*/ 68 w 630"/>
              <a:gd name="T35" fmla="*/ 18 h 1060"/>
              <a:gd name="T36" fmla="*/ 52 w 630"/>
              <a:gd name="T37" fmla="*/ 12 h 1060"/>
              <a:gd name="T38" fmla="*/ 34 w 630"/>
              <a:gd name="T39" fmla="*/ 6 h 1060"/>
              <a:gd name="T40" fmla="*/ 18 w 630"/>
              <a:gd name="T41" fmla="*/ 2 h 1060"/>
              <a:gd name="T42" fmla="*/ 0 w 630"/>
              <a:gd name="T43" fmla="*/ 0 h 1060"/>
              <a:gd name="T44" fmla="*/ 0 w 630"/>
              <a:gd name="T45" fmla="*/ 416 h 1060"/>
              <a:gd name="T46" fmla="*/ 256 w 630"/>
              <a:gd name="T47" fmla="*/ 858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0" h="1060">
                <a:moveTo>
                  <a:pt x="256" y="858"/>
                </a:moveTo>
                <a:lnTo>
                  <a:pt x="608" y="1060"/>
                </a:lnTo>
                <a:lnTo>
                  <a:pt x="608" y="1060"/>
                </a:lnTo>
                <a:lnTo>
                  <a:pt x="616" y="1042"/>
                </a:lnTo>
                <a:lnTo>
                  <a:pt x="624" y="1022"/>
                </a:lnTo>
                <a:lnTo>
                  <a:pt x="628" y="998"/>
                </a:lnTo>
                <a:lnTo>
                  <a:pt x="630" y="974"/>
                </a:lnTo>
                <a:lnTo>
                  <a:pt x="630" y="946"/>
                </a:lnTo>
                <a:lnTo>
                  <a:pt x="624" y="916"/>
                </a:lnTo>
                <a:lnTo>
                  <a:pt x="616" y="884"/>
                </a:lnTo>
                <a:lnTo>
                  <a:pt x="604" y="848"/>
                </a:lnTo>
                <a:lnTo>
                  <a:pt x="172" y="100"/>
                </a:lnTo>
                <a:lnTo>
                  <a:pt x="172" y="100"/>
                </a:lnTo>
                <a:lnTo>
                  <a:pt x="158" y="84"/>
                </a:lnTo>
                <a:lnTo>
                  <a:pt x="142" y="70"/>
                </a:lnTo>
                <a:lnTo>
                  <a:pt x="122" y="52"/>
                </a:lnTo>
                <a:lnTo>
                  <a:pt x="96" y="34"/>
                </a:lnTo>
                <a:lnTo>
                  <a:pt x="68" y="18"/>
                </a:lnTo>
                <a:lnTo>
                  <a:pt x="52" y="12"/>
                </a:lnTo>
                <a:lnTo>
                  <a:pt x="34" y="6"/>
                </a:lnTo>
                <a:lnTo>
                  <a:pt x="18" y="2"/>
                </a:lnTo>
                <a:lnTo>
                  <a:pt x="0" y="0"/>
                </a:lnTo>
                <a:lnTo>
                  <a:pt x="0" y="416"/>
                </a:lnTo>
                <a:lnTo>
                  <a:pt x="256" y="858"/>
                </a:lnTo>
                <a:close/>
              </a:path>
            </a:pathLst>
          </a:custGeom>
          <a:solidFill>
            <a:srgbClr val="7AC2C7"/>
          </a:solidFill>
          <a:ln w="3175">
            <a:noFill/>
            <a:prstDash val="solid"/>
            <a:round/>
          </a:ln>
        </p:spPr>
        <p:txBody>
          <a:bodyPr vert="horz" wrap="square" lIns="91440" tIns="45720" rIns="91440" bIns="45720" numCol="1" anchor="t" anchorCtr="0" compatLnSpc="1">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1" name="Freeform 14"/>
          <p:cNvSpPr/>
          <p:nvPr>
            <p:custDataLst>
              <p:tags r:id="rId5"/>
            </p:custDataLst>
          </p:nvPr>
        </p:nvSpPr>
        <p:spPr bwMode="auto">
          <a:xfrm>
            <a:off x="4435476" y="1149522"/>
            <a:ext cx="1595918" cy="2661530"/>
          </a:xfrm>
          <a:custGeom>
            <a:avLst/>
            <a:gdLst>
              <a:gd name="T0" fmla="*/ 638 w 638"/>
              <a:gd name="T1" fmla="*/ 416 h 1064"/>
              <a:gd name="T2" fmla="*/ 638 w 638"/>
              <a:gd name="T3" fmla="*/ 0 h 1064"/>
              <a:gd name="T4" fmla="*/ 638 w 638"/>
              <a:gd name="T5" fmla="*/ 0 h 1064"/>
              <a:gd name="T6" fmla="*/ 616 w 638"/>
              <a:gd name="T7" fmla="*/ 2 h 1064"/>
              <a:gd name="T8" fmla="*/ 592 w 638"/>
              <a:gd name="T9" fmla="*/ 6 h 1064"/>
              <a:gd name="T10" fmla="*/ 568 w 638"/>
              <a:gd name="T11" fmla="*/ 14 h 1064"/>
              <a:gd name="T12" fmla="*/ 544 w 638"/>
              <a:gd name="T13" fmla="*/ 26 h 1064"/>
              <a:gd name="T14" fmla="*/ 520 w 638"/>
              <a:gd name="T15" fmla="*/ 42 h 1064"/>
              <a:gd name="T16" fmla="*/ 496 w 638"/>
              <a:gd name="T17" fmla="*/ 64 h 1064"/>
              <a:gd name="T18" fmla="*/ 472 w 638"/>
              <a:gd name="T19" fmla="*/ 92 h 1064"/>
              <a:gd name="T20" fmla="*/ 446 w 638"/>
              <a:gd name="T21" fmla="*/ 126 h 1064"/>
              <a:gd name="T22" fmla="*/ 26 w 638"/>
              <a:gd name="T23" fmla="*/ 854 h 1064"/>
              <a:gd name="T24" fmla="*/ 26 w 638"/>
              <a:gd name="T25" fmla="*/ 854 h 1064"/>
              <a:gd name="T26" fmla="*/ 18 w 638"/>
              <a:gd name="T27" fmla="*/ 874 h 1064"/>
              <a:gd name="T28" fmla="*/ 12 w 638"/>
              <a:gd name="T29" fmla="*/ 896 h 1064"/>
              <a:gd name="T30" fmla="*/ 4 w 638"/>
              <a:gd name="T31" fmla="*/ 924 h 1064"/>
              <a:gd name="T32" fmla="*/ 0 w 638"/>
              <a:gd name="T33" fmla="*/ 956 h 1064"/>
              <a:gd name="T34" fmla="*/ 0 w 638"/>
              <a:gd name="T35" fmla="*/ 974 h 1064"/>
              <a:gd name="T36" fmla="*/ 2 w 638"/>
              <a:gd name="T37" fmla="*/ 992 h 1064"/>
              <a:gd name="T38" fmla="*/ 4 w 638"/>
              <a:gd name="T39" fmla="*/ 1010 h 1064"/>
              <a:gd name="T40" fmla="*/ 10 w 638"/>
              <a:gd name="T41" fmla="*/ 1028 h 1064"/>
              <a:gd name="T42" fmla="*/ 16 w 638"/>
              <a:gd name="T43" fmla="*/ 1046 h 1064"/>
              <a:gd name="T44" fmla="*/ 26 w 638"/>
              <a:gd name="T45" fmla="*/ 1064 h 1064"/>
              <a:gd name="T46" fmla="*/ 382 w 638"/>
              <a:gd name="T47" fmla="*/ 858 h 1064"/>
              <a:gd name="T48" fmla="*/ 638 w 638"/>
              <a:gd name="T49" fmla="*/ 416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38" h="1064">
                <a:moveTo>
                  <a:pt x="638" y="416"/>
                </a:moveTo>
                <a:lnTo>
                  <a:pt x="638" y="0"/>
                </a:lnTo>
                <a:lnTo>
                  <a:pt x="638" y="0"/>
                </a:lnTo>
                <a:lnTo>
                  <a:pt x="616" y="2"/>
                </a:lnTo>
                <a:lnTo>
                  <a:pt x="592" y="6"/>
                </a:lnTo>
                <a:lnTo>
                  <a:pt x="568" y="14"/>
                </a:lnTo>
                <a:lnTo>
                  <a:pt x="544" y="26"/>
                </a:lnTo>
                <a:lnTo>
                  <a:pt x="520" y="42"/>
                </a:lnTo>
                <a:lnTo>
                  <a:pt x="496" y="64"/>
                </a:lnTo>
                <a:lnTo>
                  <a:pt x="472" y="92"/>
                </a:lnTo>
                <a:lnTo>
                  <a:pt x="446" y="126"/>
                </a:lnTo>
                <a:lnTo>
                  <a:pt x="26" y="854"/>
                </a:lnTo>
                <a:lnTo>
                  <a:pt x="26" y="854"/>
                </a:lnTo>
                <a:lnTo>
                  <a:pt x="18" y="874"/>
                </a:lnTo>
                <a:lnTo>
                  <a:pt x="12" y="896"/>
                </a:lnTo>
                <a:lnTo>
                  <a:pt x="4" y="924"/>
                </a:lnTo>
                <a:lnTo>
                  <a:pt x="0" y="956"/>
                </a:lnTo>
                <a:lnTo>
                  <a:pt x="0" y="974"/>
                </a:lnTo>
                <a:lnTo>
                  <a:pt x="2" y="992"/>
                </a:lnTo>
                <a:lnTo>
                  <a:pt x="4" y="1010"/>
                </a:lnTo>
                <a:lnTo>
                  <a:pt x="10" y="1028"/>
                </a:lnTo>
                <a:lnTo>
                  <a:pt x="16" y="1046"/>
                </a:lnTo>
                <a:lnTo>
                  <a:pt x="26" y="1064"/>
                </a:lnTo>
                <a:lnTo>
                  <a:pt x="382" y="858"/>
                </a:lnTo>
                <a:lnTo>
                  <a:pt x="638" y="416"/>
                </a:lnTo>
                <a:close/>
              </a:path>
            </a:pathLst>
          </a:custGeom>
          <a:solidFill>
            <a:srgbClr val="8590CA"/>
          </a:solidFill>
          <a:ln w="3175">
            <a:noFill/>
            <a:prstDash val="solid"/>
            <a:round/>
          </a:ln>
        </p:spPr>
        <p:txBody>
          <a:bodyPr vert="horz" wrap="square" lIns="91440" tIns="45720" rIns="91440" bIns="45720" numCol="1" anchor="t" anchorCtr="0" compatLnSpc="1">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2" name="Freeform 15"/>
          <p:cNvSpPr/>
          <p:nvPr>
            <p:custDataLst>
              <p:tags r:id="rId6"/>
            </p:custDataLst>
          </p:nvPr>
        </p:nvSpPr>
        <p:spPr bwMode="auto">
          <a:xfrm>
            <a:off x="4538613" y="3346556"/>
            <a:ext cx="3051755" cy="765440"/>
          </a:xfrm>
          <a:custGeom>
            <a:avLst/>
            <a:gdLst>
              <a:gd name="T0" fmla="*/ 868 w 1220"/>
              <a:gd name="T1" fmla="*/ 0 h 306"/>
              <a:gd name="T2" fmla="*/ 868 w 1220"/>
              <a:gd name="T3" fmla="*/ 2 h 306"/>
              <a:gd name="T4" fmla="*/ 354 w 1220"/>
              <a:gd name="T5" fmla="*/ 2 h 306"/>
              <a:gd name="T6" fmla="*/ 356 w 1220"/>
              <a:gd name="T7" fmla="*/ 0 h 306"/>
              <a:gd name="T8" fmla="*/ 0 w 1220"/>
              <a:gd name="T9" fmla="*/ 206 h 306"/>
              <a:gd name="T10" fmla="*/ 0 w 1220"/>
              <a:gd name="T11" fmla="*/ 206 h 306"/>
              <a:gd name="T12" fmla="*/ 10 w 1220"/>
              <a:gd name="T13" fmla="*/ 222 h 306"/>
              <a:gd name="T14" fmla="*/ 24 w 1220"/>
              <a:gd name="T15" fmla="*/ 238 h 306"/>
              <a:gd name="T16" fmla="*/ 42 w 1220"/>
              <a:gd name="T17" fmla="*/ 252 h 306"/>
              <a:gd name="T18" fmla="*/ 62 w 1220"/>
              <a:gd name="T19" fmla="*/ 266 h 306"/>
              <a:gd name="T20" fmla="*/ 86 w 1220"/>
              <a:gd name="T21" fmla="*/ 278 h 306"/>
              <a:gd name="T22" fmla="*/ 112 w 1220"/>
              <a:gd name="T23" fmla="*/ 290 h 306"/>
              <a:gd name="T24" fmla="*/ 144 w 1220"/>
              <a:gd name="T25" fmla="*/ 300 h 306"/>
              <a:gd name="T26" fmla="*/ 180 w 1220"/>
              <a:gd name="T27" fmla="*/ 306 h 306"/>
              <a:gd name="T28" fmla="*/ 1044 w 1220"/>
              <a:gd name="T29" fmla="*/ 306 h 306"/>
              <a:gd name="T30" fmla="*/ 1044 w 1220"/>
              <a:gd name="T31" fmla="*/ 306 h 306"/>
              <a:gd name="T32" fmla="*/ 1064 w 1220"/>
              <a:gd name="T33" fmla="*/ 304 h 306"/>
              <a:gd name="T34" fmla="*/ 1084 w 1220"/>
              <a:gd name="T35" fmla="*/ 298 h 306"/>
              <a:gd name="T36" fmla="*/ 1112 w 1220"/>
              <a:gd name="T37" fmla="*/ 288 h 306"/>
              <a:gd name="T38" fmla="*/ 1140 w 1220"/>
              <a:gd name="T39" fmla="*/ 274 h 306"/>
              <a:gd name="T40" fmla="*/ 1154 w 1220"/>
              <a:gd name="T41" fmla="*/ 266 h 306"/>
              <a:gd name="T42" fmla="*/ 1170 w 1220"/>
              <a:gd name="T43" fmla="*/ 256 h 306"/>
              <a:gd name="T44" fmla="*/ 1184 w 1220"/>
              <a:gd name="T45" fmla="*/ 246 h 306"/>
              <a:gd name="T46" fmla="*/ 1196 w 1220"/>
              <a:gd name="T47" fmla="*/ 232 h 306"/>
              <a:gd name="T48" fmla="*/ 1208 w 1220"/>
              <a:gd name="T49" fmla="*/ 218 h 306"/>
              <a:gd name="T50" fmla="*/ 1220 w 1220"/>
              <a:gd name="T51" fmla="*/ 202 h 306"/>
              <a:gd name="T52" fmla="*/ 868 w 1220"/>
              <a:gd name="T53" fmla="*/ 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20" h="306">
                <a:moveTo>
                  <a:pt x="868" y="0"/>
                </a:moveTo>
                <a:lnTo>
                  <a:pt x="868" y="2"/>
                </a:lnTo>
                <a:lnTo>
                  <a:pt x="354" y="2"/>
                </a:lnTo>
                <a:lnTo>
                  <a:pt x="356" y="0"/>
                </a:lnTo>
                <a:lnTo>
                  <a:pt x="0" y="206"/>
                </a:lnTo>
                <a:lnTo>
                  <a:pt x="0" y="206"/>
                </a:lnTo>
                <a:lnTo>
                  <a:pt x="10" y="222"/>
                </a:lnTo>
                <a:lnTo>
                  <a:pt x="24" y="238"/>
                </a:lnTo>
                <a:lnTo>
                  <a:pt x="42" y="252"/>
                </a:lnTo>
                <a:lnTo>
                  <a:pt x="62" y="266"/>
                </a:lnTo>
                <a:lnTo>
                  <a:pt x="86" y="278"/>
                </a:lnTo>
                <a:lnTo>
                  <a:pt x="112" y="290"/>
                </a:lnTo>
                <a:lnTo>
                  <a:pt x="144" y="300"/>
                </a:lnTo>
                <a:lnTo>
                  <a:pt x="180" y="306"/>
                </a:lnTo>
                <a:lnTo>
                  <a:pt x="1044" y="306"/>
                </a:lnTo>
                <a:lnTo>
                  <a:pt x="1044" y="306"/>
                </a:lnTo>
                <a:lnTo>
                  <a:pt x="1064" y="304"/>
                </a:lnTo>
                <a:lnTo>
                  <a:pt x="1084" y="298"/>
                </a:lnTo>
                <a:lnTo>
                  <a:pt x="1112" y="288"/>
                </a:lnTo>
                <a:lnTo>
                  <a:pt x="1140" y="274"/>
                </a:lnTo>
                <a:lnTo>
                  <a:pt x="1154" y="266"/>
                </a:lnTo>
                <a:lnTo>
                  <a:pt x="1170" y="256"/>
                </a:lnTo>
                <a:lnTo>
                  <a:pt x="1184" y="246"/>
                </a:lnTo>
                <a:lnTo>
                  <a:pt x="1196" y="232"/>
                </a:lnTo>
                <a:lnTo>
                  <a:pt x="1208" y="218"/>
                </a:lnTo>
                <a:lnTo>
                  <a:pt x="1220" y="202"/>
                </a:lnTo>
                <a:lnTo>
                  <a:pt x="868" y="0"/>
                </a:lnTo>
                <a:close/>
              </a:path>
            </a:pathLst>
          </a:custGeom>
          <a:solidFill>
            <a:srgbClr val="79B6D3"/>
          </a:solidFill>
          <a:ln w="3175">
            <a:noFill/>
            <a:prstDash val="solid"/>
            <a:round/>
          </a:ln>
        </p:spPr>
        <p:txBody>
          <a:bodyPr vert="horz" wrap="square" lIns="91440" tIns="45720" rIns="91440" bIns="45720" numCol="1" anchor="t" anchorCtr="0" compatLnSpc="1">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3" name="KSO_Shape"/>
          <p:cNvSpPr/>
          <p:nvPr>
            <p:custDataLst>
              <p:tags r:id="rId7"/>
            </p:custDataLst>
          </p:nvPr>
        </p:nvSpPr>
        <p:spPr>
          <a:xfrm>
            <a:off x="6433345" y="2301278"/>
            <a:ext cx="451437" cy="34234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anchor="ctr">
            <a:normAutofit fontScale="60000"/>
          </a:bodyPr>
          <a:lstStyle/>
          <a:p>
            <a:pPr algn="ctr" eaLnBrk="1" fontAlgn="auto" hangingPunct="1">
              <a:lnSpc>
                <a:spcPct val="130000"/>
              </a:lnSpc>
              <a:defRPr/>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74" name="KSO_Shape"/>
          <p:cNvSpPr/>
          <p:nvPr>
            <p:custDataLst>
              <p:tags r:id="rId8"/>
            </p:custDataLst>
          </p:nvPr>
        </p:nvSpPr>
        <p:spPr>
          <a:xfrm>
            <a:off x="5886450" y="3576000"/>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anchor="ctr">
            <a:normAutofit fontScale="70000" lnSpcReduction="20000"/>
          </a:bodyPr>
          <a:lstStyle/>
          <a:p>
            <a:pPr algn="ctr" eaLnBrk="1" fontAlgn="auto" hangingPunct="1">
              <a:lnSpc>
                <a:spcPct val="130000"/>
              </a:lnSpc>
              <a:defRPr/>
            </a:pPr>
            <a:endParaRPr 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75" name="KSO_Shape"/>
          <p:cNvSpPr/>
          <p:nvPr>
            <p:custDataLst>
              <p:tags r:id="rId9"/>
            </p:custDataLst>
          </p:nvPr>
        </p:nvSpPr>
        <p:spPr>
          <a:xfrm>
            <a:off x="5104011" y="2311013"/>
            <a:ext cx="487793" cy="322870"/>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anchor="ctr">
            <a:normAutofit fontScale="65000" lnSpcReduction="20000"/>
          </a:bodyPr>
          <a:lstStyle/>
          <a:p>
            <a:pPr algn="ctr" eaLnBrk="1" fontAlgn="auto" hangingPunct="1">
              <a:lnSpc>
                <a:spcPct val="130000"/>
              </a:lnSpc>
              <a:defRPr/>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10"/>
            </p:custDataLst>
          </p:nvPr>
        </p:nvSpPr>
        <p:spPr>
          <a:xfrm>
            <a:off x="710565" y="1649095"/>
            <a:ext cx="2879725" cy="936625"/>
          </a:xfrm>
          <a:prstGeom prst="rect">
            <a:avLst/>
          </a:prstGeom>
          <a:noFill/>
        </p:spPr>
        <p:txBody>
          <a:bodyPr wrap="square" lIns="90000" tIns="46800" rIns="90000" bIns="46800" anchor="ctr" anchorCtr="0"/>
          <a:lstStyle>
            <a:defPPr>
              <a:defRPr lang="zh-CN"/>
            </a:defPPr>
            <a:lvl1pPr algn="r"/>
          </a:lstStyle>
          <a:p>
            <a:pPr algn="l">
              <a:lnSpc>
                <a:spcPct val="120000"/>
              </a:lnSpc>
            </a:pPr>
            <a:r>
              <a:rPr lang="zh-CN" altLang="en-US" sz="1600" b="1" spc="300" dirty="0">
                <a:latin typeface="Arial" panose="020B0604020202020204" pitchFamily="34" charset="0"/>
                <a:ea typeface="微软雅黑" panose="020B0503020204020204" charset="-122"/>
                <a:cs typeface="+mn-ea"/>
                <a:sym typeface="Arial" panose="020B0604020202020204" pitchFamily="34" charset="0"/>
              </a:rPr>
              <a:t>（一）创新驱动引领互联网创业浪潮的对策思考</a:t>
            </a:r>
            <a:endParaRPr lang="zh-CN" altLang="en-US" sz="1600" b="1" spc="300" dirty="0">
              <a:latin typeface="Arial" panose="020B0604020202020204" pitchFamily="34" charset="0"/>
              <a:ea typeface="微软雅黑" panose="020B0503020204020204" charset="-122"/>
              <a:cs typeface="+mn-ea"/>
              <a:sym typeface="Arial" panose="020B0604020202020204" pitchFamily="34" charset="0"/>
            </a:endParaRPr>
          </a:p>
        </p:txBody>
      </p:sp>
      <p:sp>
        <p:nvSpPr>
          <p:cNvPr id="8" name="文本框 7"/>
          <p:cNvSpPr txBox="1"/>
          <p:nvPr>
            <p:custDataLst>
              <p:tags r:id="rId11"/>
            </p:custDataLst>
          </p:nvPr>
        </p:nvSpPr>
        <p:spPr>
          <a:xfrm>
            <a:off x="710565" y="2627630"/>
            <a:ext cx="3562350" cy="2343150"/>
          </a:xfrm>
          <a:prstGeom prst="rect">
            <a:avLst/>
          </a:prstGeom>
        </p:spPr>
        <p:txBody>
          <a:bodyPr wrap="square" anchor="t" anchorCtr="0"/>
          <a:lstStyle>
            <a:defPPr>
              <a:defRPr lang="zh-CN"/>
            </a:defPPr>
            <a:lvl1pPr algn="r"/>
          </a:lstStyle>
          <a:p>
            <a:pPr algn="just">
              <a:lnSpc>
                <a:spcPct val="12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当前，中国已经进入“互联网+”时代，新一轮互联网创业浪潮正在形成。然而，大量初创企业的存活能力不强，“快生”也伴随着“快死”。为此，推动互联网创业的健康可持续发展，需要多措并举，营造良好的发展环境。</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12"/>
            </p:custDataLst>
          </p:nvPr>
        </p:nvSpPr>
        <p:spPr>
          <a:xfrm>
            <a:off x="8364855" y="1088390"/>
            <a:ext cx="2879725" cy="560070"/>
          </a:xfrm>
          <a:prstGeom prst="rect">
            <a:avLst/>
          </a:prstGeom>
          <a:noFill/>
        </p:spPr>
        <p:txBody>
          <a:bodyPr wrap="square" lIns="90000" tIns="46800" rIns="90000" bIns="46800" anchor="ctr" anchorCtr="0"/>
          <a:lstStyle>
            <a:defPPr>
              <a:defRPr lang="zh-CN"/>
            </a:defPPr>
            <a:lvl1pPr algn="r"/>
          </a:lstStyle>
          <a:p>
            <a:pPr algn="l">
              <a:lnSpc>
                <a:spcPct val="120000"/>
              </a:lnSpc>
            </a:pPr>
            <a:r>
              <a:rPr lang="zh-CN" altLang="en-US" sz="1600" b="1" spc="300" dirty="0">
                <a:latin typeface="Arial" panose="020B0604020202020204" pitchFamily="34" charset="0"/>
                <a:ea typeface="微软雅黑" panose="020B0503020204020204" charset="-122"/>
                <a:cs typeface="+mn-ea"/>
                <a:sym typeface="Arial" panose="020B0604020202020204" pitchFamily="34" charset="0"/>
              </a:rPr>
              <a:t>（二）互联网趋势</a:t>
            </a:r>
            <a:endParaRPr lang="zh-CN" altLang="en-US" sz="1600" b="1" spc="300" dirty="0">
              <a:latin typeface="Arial" panose="020B0604020202020204" pitchFamily="34" charset="0"/>
              <a:ea typeface="微软雅黑" panose="020B0503020204020204" charset="-122"/>
              <a:cs typeface="+mn-ea"/>
              <a:sym typeface="Arial" panose="020B0604020202020204" pitchFamily="34" charset="0"/>
            </a:endParaRPr>
          </a:p>
        </p:txBody>
      </p:sp>
      <p:sp>
        <p:nvSpPr>
          <p:cNvPr id="15" name="文本框 14"/>
          <p:cNvSpPr txBox="1"/>
          <p:nvPr>
            <p:custDataLst>
              <p:tags r:id="rId13"/>
            </p:custDataLst>
          </p:nvPr>
        </p:nvSpPr>
        <p:spPr>
          <a:xfrm>
            <a:off x="8364855" y="1690370"/>
            <a:ext cx="3252470" cy="2110740"/>
          </a:xfrm>
          <a:prstGeom prst="rect">
            <a:avLst/>
          </a:prstGeom>
        </p:spPr>
        <p:txBody>
          <a:bodyPr wrap="square" anchor="t" anchorCtr="0"/>
          <a:lstStyle>
            <a:defPPr>
              <a:defRPr lang="zh-CN"/>
            </a:defPPr>
            <a:lvl1pPr algn="r"/>
          </a:lstStyle>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1. 互联网趋势一：网络普及</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2. 互联网趋势二：连接一切</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3. 互联网趋势三：万物智能</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4. 互联网趋势四：技术爆炸</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5. 互联网趋势五：商业变革</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6. 互联网趋势六：万众创业</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14"/>
            </p:custDataLst>
          </p:nvPr>
        </p:nvSpPr>
        <p:spPr>
          <a:xfrm>
            <a:off x="8242935" y="4111625"/>
            <a:ext cx="2879725" cy="560070"/>
          </a:xfrm>
          <a:prstGeom prst="rect">
            <a:avLst/>
          </a:prstGeom>
          <a:noFill/>
        </p:spPr>
        <p:txBody>
          <a:bodyPr wrap="square" lIns="90000" tIns="46800" rIns="90000" bIns="46800" anchor="ctr" anchorCtr="0"/>
          <a:lstStyle>
            <a:defPPr>
              <a:defRPr lang="zh-CN"/>
            </a:defPPr>
            <a:lvl1pPr algn="r"/>
          </a:lstStyle>
          <a:p>
            <a:pPr algn="l">
              <a:lnSpc>
                <a:spcPct val="120000"/>
              </a:lnSpc>
            </a:pPr>
            <a:r>
              <a:rPr lang="zh-CN" altLang="en-US" sz="1600" b="1" spc="300" dirty="0">
                <a:latin typeface="Arial" panose="020B0604020202020204" pitchFamily="34" charset="0"/>
                <a:ea typeface="微软雅黑" panose="020B0503020204020204" charset="-122"/>
                <a:cs typeface="+mn-ea"/>
                <a:sym typeface="Arial" panose="020B0604020202020204" pitchFamily="34" charset="0"/>
              </a:rPr>
              <a:t>（三）“互联网 +”趋势</a:t>
            </a:r>
            <a:endParaRPr lang="zh-CN" altLang="en-US" sz="1600" b="1" spc="300" dirty="0">
              <a:latin typeface="Arial" panose="020B0604020202020204" pitchFamily="34" charset="0"/>
              <a:ea typeface="微软雅黑" panose="020B0503020204020204" charset="-122"/>
              <a:cs typeface="+mn-ea"/>
              <a:sym typeface="Arial" panose="020B0604020202020204" pitchFamily="34" charset="0"/>
            </a:endParaRPr>
          </a:p>
        </p:txBody>
      </p:sp>
      <p:sp>
        <p:nvSpPr>
          <p:cNvPr id="9" name="文本框 8"/>
          <p:cNvSpPr txBox="1"/>
          <p:nvPr>
            <p:custDataLst>
              <p:tags r:id="rId15"/>
            </p:custDataLst>
          </p:nvPr>
        </p:nvSpPr>
        <p:spPr>
          <a:xfrm>
            <a:off x="7657465" y="4713605"/>
            <a:ext cx="3959860" cy="1934845"/>
          </a:xfrm>
          <a:prstGeom prst="rect">
            <a:avLst/>
          </a:prstGeom>
        </p:spPr>
        <p:txBody>
          <a:bodyPr wrap="square" anchor="t" anchorCtr="0"/>
          <a:lstStyle>
            <a:defPPr>
              <a:defRPr lang="zh-CN"/>
            </a:defPPr>
            <a:lvl1pPr algn="r"/>
          </a:lstStyle>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1.“互联网 +”趋势一：连接与融合</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2.“互联网 +”趋势二：开放与共享</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3.“互联网 +”趋势三：转型与变革</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4.“互联网 +”趋势四：升级与再造</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5.“互联网 +”趋势五：跨界与协作</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6.“互联网 +”趋势六：涌现与扩展</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五、网络创业的难点分析</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0" name="任意多边形 39"/>
          <p:cNvSpPr/>
          <p:nvPr>
            <p:custDataLst>
              <p:tags r:id="rId1"/>
            </p:custDataLst>
          </p:nvPr>
        </p:nvSpPr>
        <p:spPr bwMode="auto">
          <a:xfrm flipH="1">
            <a:off x="710343" y="1830241"/>
            <a:ext cx="3384968" cy="936103"/>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solidFill>
            <a:srgbClr val="1F74AD"/>
          </a:solidFill>
          <a:ln w="12700">
            <a:solidFill>
              <a:srgbClr val="1F74AD"/>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41" name="矩形 40"/>
          <p:cNvSpPr/>
          <p:nvPr>
            <p:custDataLst>
              <p:tags r:id="rId2"/>
            </p:custDataLst>
          </p:nvPr>
        </p:nvSpPr>
        <p:spPr bwMode="auto">
          <a:xfrm>
            <a:off x="710565" y="2745740"/>
            <a:ext cx="3385185" cy="3600450"/>
          </a:xfrm>
          <a:prstGeom prst="rect">
            <a:avLst/>
          </a:prstGeom>
          <a:solidFill>
            <a:sysClr val="window" lastClr="FFFFFF"/>
          </a:solidFill>
          <a:ln w="12700">
            <a:solidFill>
              <a:srgbClr val="1F74AD"/>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38" name="椭圆 37"/>
          <p:cNvSpPr/>
          <p:nvPr>
            <p:custDataLst>
              <p:tags r:id="rId3"/>
            </p:custDataLst>
          </p:nvPr>
        </p:nvSpPr>
        <p:spPr>
          <a:xfrm>
            <a:off x="2065385" y="1515094"/>
            <a:ext cx="674884" cy="674884"/>
          </a:xfrm>
          <a:prstGeom prst="ellipse">
            <a:avLst/>
          </a:prstGeom>
          <a:solidFill>
            <a:sysClr val="window" lastClr="FFFFFF"/>
          </a:solidFill>
          <a:ln w="28575" cap="flat" cmpd="sng" algn="ctr">
            <a:solidFill>
              <a:srgbClr val="1F74AD"/>
            </a:solid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39" name="任意多边形 38"/>
          <p:cNvSpPr/>
          <p:nvPr>
            <p:custDataLst>
              <p:tags r:id="rId4"/>
            </p:custDataLst>
          </p:nvPr>
        </p:nvSpPr>
        <p:spPr bwMode="auto">
          <a:xfrm>
            <a:off x="2232252" y="1670590"/>
            <a:ext cx="341149" cy="363892"/>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rgbClr val="1F74AD"/>
          </a:solidFill>
          <a:ln>
            <a:noFill/>
          </a:ln>
        </p:spPr>
        <p:txBody>
          <a:bodyPr wrap="square" lIns="91440" tIns="45720" rIns="91440" bIns="45720" anchor="ctr">
            <a:normAutofit fontScale="72500"/>
          </a:bodyPr>
          <a:lstStyle/>
          <a:p>
            <a:pPr algn="ctr">
              <a:lnSpc>
                <a:spcPct val="13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43" name="矩形 42"/>
          <p:cNvSpPr/>
          <p:nvPr>
            <p:custDataLst>
              <p:tags r:id="rId5"/>
            </p:custDataLst>
          </p:nvPr>
        </p:nvSpPr>
        <p:spPr bwMode="auto">
          <a:xfrm>
            <a:off x="875665" y="3458845"/>
            <a:ext cx="3008630" cy="282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1. 没有能力写商业计划书 VC（风险投资公司简称）公司不理你</a:t>
            </a:r>
            <a:endParaRPr lang="zh-CN" altLang="en-US" sz="1600" spc="150">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2. 没有企业管理运作经验 VC 公司不理你</a:t>
            </a:r>
            <a:endParaRPr lang="zh-CN" altLang="en-US" sz="1600" spc="150">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3. 没有盈利 VC 公司不理你</a:t>
            </a:r>
            <a:endParaRPr lang="zh-CN" altLang="en-US" sz="1600" spc="150">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4. 没有团队 VC 公司不理你</a:t>
            </a:r>
            <a:endParaRPr lang="zh-CN" altLang="en-US" sz="1600" spc="150">
              <a:latin typeface="Arial" panose="020B0604020202020204" pitchFamily="34" charset="0"/>
              <a:ea typeface="微软雅黑" panose="020B0503020204020204" charset="-122"/>
              <a:sym typeface="Arial" panose="020B0604020202020204" pitchFamily="34" charset="0"/>
            </a:endParaRPr>
          </a:p>
          <a:p>
            <a:pPr algn="l">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5. 没有好的项目 VC 公司不理你</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44" name="文本框 43"/>
          <p:cNvSpPr txBox="1"/>
          <p:nvPr>
            <p:custDataLst>
              <p:tags r:id="rId6"/>
            </p:custDataLst>
          </p:nvPr>
        </p:nvSpPr>
        <p:spPr bwMode="auto">
          <a:xfrm>
            <a:off x="1358342" y="3039078"/>
            <a:ext cx="2088971"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normAutofit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30000"/>
              </a:lnSpc>
              <a:spcBef>
                <a:spcPct val="0"/>
              </a:spcBef>
              <a:buFontTx/>
              <a:buNone/>
            </a:pPr>
            <a:r>
              <a:rPr lang="zh-CN" altLang="en-US" sz="2000" b="1" spc="300">
                <a:latin typeface="Arial" panose="020B0604020202020204" pitchFamily="34" charset="0"/>
                <a:ea typeface="微软雅黑" panose="020B0503020204020204" charset="-122"/>
                <a:sym typeface="Arial" panose="020B0604020202020204" pitchFamily="34" charset="0"/>
              </a:rPr>
              <a:t>（一）融资难</a:t>
            </a:r>
            <a:endParaRPr lang="zh-CN" altLang="en-US" sz="2000" b="1" spc="300">
              <a:latin typeface="Arial" panose="020B0604020202020204" pitchFamily="34" charset="0"/>
              <a:ea typeface="微软雅黑" panose="020B0503020204020204" charset="-122"/>
              <a:sym typeface="Arial" panose="020B0604020202020204" pitchFamily="34" charset="0"/>
            </a:endParaRPr>
          </a:p>
        </p:txBody>
      </p:sp>
      <p:sp>
        <p:nvSpPr>
          <p:cNvPr id="7" name="任意多边形 6"/>
          <p:cNvSpPr/>
          <p:nvPr>
            <p:custDataLst>
              <p:tags r:id="rId7"/>
            </p:custDataLst>
          </p:nvPr>
        </p:nvSpPr>
        <p:spPr bwMode="auto">
          <a:xfrm flipH="1">
            <a:off x="4250807" y="1542209"/>
            <a:ext cx="3384968" cy="1224135"/>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solidFill>
            <a:srgbClr val="3498DB"/>
          </a:solidFill>
          <a:ln w="12700">
            <a:solidFill>
              <a:srgbClr val="3498DB"/>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8"/>
            </p:custDataLst>
          </p:nvPr>
        </p:nvSpPr>
        <p:spPr bwMode="auto">
          <a:xfrm>
            <a:off x="4250690" y="2745740"/>
            <a:ext cx="3385185" cy="3601085"/>
          </a:xfrm>
          <a:prstGeom prst="rect">
            <a:avLst/>
          </a:prstGeom>
          <a:solidFill>
            <a:sysClr val="window" lastClr="FFFFFF"/>
          </a:solidFill>
          <a:ln w="12700">
            <a:solidFill>
              <a:srgbClr val="3498DB"/>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36" name="椭圆 35"/>
          <p:cNvSpPr/>
          <p:nvPr>
            <p:custDataLst>
              <p:tags r:id="rId9"/>
            </p:custDataLst>
          </p:nvPr>
        </p:nvSpPr>
        <p:spPr>
          <a:xfrm>
            <a:off x="5605849" y="1333148"/>
            <a:ext cx="674884" cy="674884"/>
          </a:xfrm>
          <a:prstGeom prst="ellipse">
            <a:avLst/>
          </a:prstGeom>
          <a:solidFill>
            <a:sysClr val="window" lastClr="FFFFFF"/>
          </a:solidFill>
          <a:ln w="28575" cap="flat" cmpd="sng" algn="ctr">
            <a:solidFill>
              <a:srgbClr val="3498DB"/>
            </a:solid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37" name="任意多边形 36"/>
          <p:cNvSpPr/>
          <p:nvPr>
            <p:custDataLst>
              <p:tags r:id="rId10"/>
            </p:custDataLst>
          </p:nvPr>
        </p:nvSpPr>
        <p:spPr bwMode="auto">
          <a:xfrm>
            <a:off x="5761345" y="1497069"/>
            <a:ext cx="363892" cy="347040"/>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rgbClr val="3498DB"/>
          </a:solidFill>
          <a:ln>
            <a:noFill/>
          </a:ln>
        </p:spPr>
        <p:txBody>
          <a:bodyPr wrap="square" lIns="91440" tIns="45720" rIns="91440" bIns="45720" anchor="ctr">
            <a:normAutofit fontScale="75000" lnSpcReduction="10000"/>
          </a:bodyPr>
          <a:lstStyle/>
          <a:p>
            <a:pPr algn="ctr">
              <a:lnSpc>
                <a:spcPct val="13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45" name="矩形 44"/>
          <p:cNvSpPr/>
          <p:nvPr>
            <p:custDataLst>
              <p:tags r:id="rId11"/>
            </p:custDataLst>
          </p:nvPr>
        </p:nvSpPr>
        <p:spPr bwMode="auto">
          <a:xfrm>
            <a:off x="4388485" y="3437890"/>
            <a:ext cx="3082290" cy="1804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假如我们有十个人的团队，我们一起用这些方式来推广，并且我们有共同认可的项目，是不是效果更好呢？是不是我们可能很快有盈利呢？是不是我们一加一大于二呢？</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46" name="文本框 45"/>
          <p:cNvSpPr txBox="1"/>
          <p:nvPr>
            <p:custDataLst>
              <p:tags r:id="rId12"/>
            </p:custDataLst>
          </p:nvPr>
        </p:nvSpPr>
        <p:spPr bwMode="auto">
          <a:xfrm>
            <a:off x="4897926" y="3017775"/>
            <a:ext cx="2090731"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normAutofit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30000"/>
              </a:lnSpc>
              <a:spcBef>
                <a:spcPct val="0"/>
              </a:spcBef>
              <a:buFontTx/>
              <a:buNone/>
            </a:pPr>
            <a:r>
              <a:rPr lang="zh-CN" altLang="en-US" sz="2000" b="1" spc="300">
                <a:latin typeface="Arial" panose="020B0604020202020204" pitchFamily="34" charset="0"/>
                <a:ea typeface="微软雅黑" panose="020B0503020204020204" charset="-122"/>
                <a:sym typeface="Arial" panose="020B0604020202020204" pitchFamily="34" charset="0"/>
              </a:rPr>
              <a:t>（二）推广难</a:t>
            </a:r>
            <a:endParaRPr lang="zh-CN" altLang="en-US" sz="2000" b="1" spc="300">
              <a:latin typeface="Arial" panose="020B0604020202020204" pitchFamily="34" charset="0"/>
              <a:ea typeface="微软雅黑" panose="020B0503020204020204" charset="-122"/>
              <a:sym typeface="Arial" panose="020B0604020202020204" pitchFamily="34" charset="0"/>
            </a:endParaRPr>
          </a:p>
        </p:txBody>
      </p:sp>
      <p:sp>
        <p:nvSpPr>
          <p:cNvPr id="11" name="任意多边形 10"/>
          <p:cNvSpPr/>
          <p:nvPr>
            <p:custDataLst>
              <p:tags r:id="rId13"/>
            </p:custDataLst>
          </p:nvPr>
        </p:nvSpPr>
        <p:spPr bwMode="auto">
          <a:xfrm flipH="1">
            <a:off x="7823639" y="1182169"/>
            <a:ext cx="3384968" cy="1584175"/>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solidFill>
            <a:srgbClr val="1AA3AA"/>
          </a:solidFill>
          <a:ln w="12700">
            <a:solidFill>
              <a:srgbClr val="1AA3AA"/>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14"/>
            </p:custDataLst>
          </p:nvPr>
        </p:nvSpPr>
        <p:spPr bwMode="auto">
          <a:xfrm>
            <a:off x="7823835" y="2745740"/>
            <a:ext cx="3385185" cy="3600450"/>
          </a:xfrm>
          <a:prstGeom prst="rect">
            <a:avLst/>
          </a:prstGeom>
          <a:solidFill>
            <a:sysClr val="window" lastClr="FFFFFF"/>
          </a:solidFill>
          <a:ln w="12700">
            <a:solidFill>
              <a:srgbClr val="1AA3AA"/>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34" name="椭圆 33"/>
          <p:cNvSpPr/>
          <p:nvPr>
            <p:custDataLst>
              <p:tags r:id="rId15"/>
            </p:custDataLst>
          </p:nvPr>
        </p:nvSpPr>
        <p:spPr>
          <a:xfrm>
            <a:off x="9178681" y="1021518"/>
            <a:ext cx="674884" cy="674884"/>
          </a:xfrm>
          <a:prstGeom prst="ellipse">
            <a:avLst/>
          </a:prstGeom>
          <a:solidFill>
            <a:sysClr val="window" lastClr="FFFFFF"/>
          </a:solidFill>
          <a:ln w="28575" cap="flat" cmpd="sng" algn="ctr">
            <a:solidFill>
              <a:srgbClr val="1AA3AA"/>
            </a:solid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35" name="任意多边形 34"/>
          <p:cNvSpPr/>
          <p:nvPr>
            <p:custDataLst>
              <p:tags r:id="rId16"/>
            </p:custDataLst>
          </p:nvPr>
        </p:nvSpPr>
        <p:spPr bwMode="auto">
          <a:xfrm>
            <a:off x="9334177" y="1177289"/>
            <a:ext cx="363892" cy="363343"/>
          </a:xfrm>
          <a:custGeom>
            <a:avLst/>
            <a:gdLst>
              <a:gd name="connsiteX0" fmla="*/ 497095 w 607639"/>
              <a:gd name="connsiteY0" fmla="*/ 261992 h 606722"/>
              <a:gd name="connsiteX1" fmla="*/ 497095 w 607639"/>
              <a:gd name="connsiteY1" fmla="*/ 468794 h 606722"/>
              <a:gd name="connsiteX2" fmla="*/ 524775 w 607639"/>
              <a:gd name="connsiteY2" fmla="*/ 468794 h 606722"/>
              <a:gd name="connsiteX3" fmla="*/ 524775 w 607639"/>
              <a:gd name="connsiteY3" fmla="*/ 261992 h 606722"/>
              <a:gd name="connsiteX4" fmla="*/ 414320 w 607639"/>
              <a:gd name="connsiteY4" fmla="*/ 261992 h 606722"/>
              <a:gd name="connsiteX5" fmla="*/ 414320 w 607639"/>
              <a:gd name="connsiteY5" fmla="*/ 468794 h 606722"/>
              <a:gd name="connsiteX6" fmla="*/ 469503 w 607639"/>
              <a:gd name="connsiteY6" fmla="*/ 468794 h 606722"/>
              <a:gd name="connsiteX7" fmla="*/ 469503 w 607639"/>
              <a:gd name="connsiteY7" fmla="*/ 261992 h 606722"/>
              <a:gd name="connsiteX8" fmla="*/ 359047 w 607639"/>
              <a:gd name="connsiteY8" fmla="*/ 261992 h 606722"/>
              <a:gd name="connsiteX9" fmla="*/ 359047 w 607639"/>
              <a:gd name="connsiteY9" fmla="*/ 468794 h 606722"/>
              <a:gd name="connsiteX10" fmla="*/ 386639 w 607639"/>
              <a:gd name="connsiteY10" fmla="*/ 468794 h 606722"/>
              <a:gd name="connsiteX11" fmla="*/ 386639 w 607639"/>
              <a:gd name="connsiteY11" fmla="*/ 261992 h 606722"/>
              <a:gd name="connsiteX12" fmla="*/ 276183 w 607639"/>
              <a:gd name="connsiteY12" fmla="*/ 261992 h 606722"/>
              <a:gd name="connsiteX13" fmla="*/ 276183 w 607639"/>
              <a:gd name="connsiteY13" fmla="*/ 468794 h 606722"/>
              <a:gd name="connsiteX14" fmla="*/ 331456 w 607639"/>
              <a:gd name="connsiteY14" fmla="*/ 468794 h 606722"/>
              <a:gd name="connsiteX15" fmla="*/ 331456 w 607639"/>
              <a:gd name="connsiteY15" fmla="*/ 261992 h 606722"/>
              <a:gd name="connsiteX16" fmla="*/ 220911 w 607639"/>
              <a:gd name="connsiteY16" fmla="*/ 261992 h 606722"/>
              <a:gd name="connsiteX17" fmla="*/ 220911 w 607639"/>
              <a:gd name="connsiteY17" fmla="*/ 468794 h 606722"/>
              <a:gd name="connsiteX18" fmla="*/ 248592 w 607639"/>
              <a:gd name="connsiteY18" fmla="*/ 468794 h 606722"/>
              <a:gd name="connsiteX19" fmla="*/ 248592 w 607639"/>
              <a:gd name="connsiteY19" fmla="*/ 261992 h 606722"/>
              <a:gd name="connsiteX20" fmla="*/ 138136 w 607639"/>
              <a:gd name="connsiteY20" fmla="*/ 261992 h 606722"/>
              <a:gd name="connsiteX21" fmla="*/ 138136 w 607639"/>
              <a:gd name="connsiteY21" fmla="*/ 468794 h 606722"/>
              <a:gd name="connsiteX22" fmla="*/ 193319 w 607639"/>
              <a:gd name="connsiteY22" fmla="*/ 468794 h 606722"/>
              <a:gd name="connsiteX23" fmla="*/ 193319 w 607639"/>
              <a:gd name="connsiteY23" fmla="*/ 261992 h 606722"/>
              <a:gd name="connsiteX24" fmla="*/ 82864 w 607639"/>
              <a:gd name="connsiteY24" fmla="*/ 261992 h 606722"/>
              <a:gd name="connsiteX25" fmla="*/ 82864 w 607639"/>
              <a:gd name="connsiteY25" fmla="*/ 468794 h 606722"/>
              <a:gd name="connsiteX26" fmla="*/ 110455 w 607639"/>
              <a:gd name="connsiteY26" fmla="*/ 468794 h 606722"/>
              <a:gd name="connsiteX27" fmla="*/ 110455 w 607639"/>
              <a:gd name="connsiteY27" fmla="*/ 261992 h 606722"/>
              <a:gd name="connsiteX28" fmla="*/ 303820 w 607639"/>
              <a:gd name="connsiteY28" fmla="*/ 110294 h 606722"/>
              <a:gd name="connsiteX29" fmla="*/ 331447 w 607639"/>
              <a:gd name="connsiteY29" fmla="*/ 137885 h 606722"/>
              <a:gd name="connsiteX30" fmla="*/ 303820 w 607639"/>
              <a:gd name="connsiteY30" fmla="*/ 165476 h 606722"/>
              <a:gd name="connsiteX31" fmla="*/ 276193 w 607639"/>
              <a:gd name="connsiteY31" fmla="*/ 137885 h 606722"/>
              <a:gd name="connsiteX32" fmla="*/ 303820 w 607639"/>
              <a:gd name="connsiteY32" fmla="*/ 110294 h 606722"/>
              <a:gd name="connsiteX33" fmla="*/ 303775 w 607639"/>
              <a:gd name="connsiteY33" fmla="*/ 27550 h 606722"/>
              <a:gd name="connsiteX34" fmla="*/ 174005 w 607639"/>
              <a:gd name="connsiteY34" fmla="*/ 103446 h 606722"/>
              <a:gd name="connsiteX35" fmla="*/ 299681 w 607639"/>
              <a:gd name="connsiteY35" fmla="*/ 56522 h 606722"/>
              <a:gd name="connsiteX36" fmla="*/ 309293 w 607639"/>
              <a:gd name="connsiteY36" fmla="*/ 55189 h 606722"/>
              <a:gd name="connsiteX37" fmla="*/ 434969 w 607639"/>
              <a:gd name="connsiteY37" fmla="*/ 102024 h 606722"/>
              <a:gd name="connsiteX38" fmla="*/ 303775 w 607639"/>
              <a:gd name="connsiteY38" fmla="*/ 27550 h 606722"/>
              <a:gd name="connsiteX39" fmla="*/ 303775 w 607639"/>
              <a:gd name="connsiteY39" fmla="*/ 0 h 606722"/>
              <a:gd name="connsiteX40" fmla="*/ 470927 w 607639"/>
              <a:gd name="connsiteY40" fmla="*/ 115799 h 606722"/>
              <a:gd name="connsiteX41" fmla="*/ 570346 w 607639"/>
              <a:gd name="connsiteY41" fmla="*/ 153036 h 606722"/>
              <a:gd name="connsiteX42" fmla="*/ 579958 w 607639"/>
              <a:gd name="connsiteY42" fmla="*/ 165478 h 606722"/>
              <a:gd name="connsiteX43" fmla="*/ 579958 w 607639"/>
              <a:gd name="connsiteY43" fmla="*/ 193028 h 606722"/>
              <a:gd name="connsiteX44" fmla="*/ 579958 w 607639"/>
              <a:gd name="connsiteY44" fmla="*/ 248217 h 606722"/>
              <a:gd name="connsiteX45" fmla="*/ 566163 w 607639"/>
              <a:gd name="connsiteY45" fmla="*/ 261992 h 606722"/>
              <a:gd name="connsiteX46" fmla="*/ 552367 w 607639"/>
              <a:gd name="connsiteY46" fmla="*/ 261992 h 606722"/>
              <a:gd name="connsiteX47" fmla="*/ 552367 w 607639"/>
              <a:gd name="connsiteY47" fmla="*/ 468794 h 606722"/>
              <a:gd name="connsiteX48" fmla="*/ 566163 w 607639"/>
              <a:gd name="connsiteY48" fmla="*/ 468794 h 606722"/>
              <a:gd name="connsiteX49" fmla="*/ 579958 w 607639"/>
              <a:gd name="connsiteY49" fmla="*/ 482569 h 606722"/>
              <a:gd name="connsiteX50" fmla="*/ 566163 w 607639"/>
              <a:gd name="connsiteY50" fmla="*/ 496344 h 606722"/>
              <a:gd name="connsiteX51" fmla="*/ 538571 w 607639"/>
              <a:gd name="connsiteY51" fmla="*/ 496344 h 606722"/>
              <a:gd name="connsiteX52" fmla="*/ 483299 w 607639"/>
              <a:gd name="connsiteY52" fmla="*/ 496344 h 606722"/>
              <a:gd name="connsiteX53" fmla="*/ 400435 w 607639"/>
              <a:gd name="connsiteY53" fmla="*/ 496344 h 606722"/>
              <a:gd name="connsiteX54" fmla="*/ 345252 w 607639"/>
              <a:gd name="connsiteY54" fmla="*/ 496344 h 606722"/>
              <a:gd name="connsiteX55" fmla="*/ 262387 w 607639"/>
              <a:gd name="connsiteY55" fmla="*/ 496344 h 606722"/>
              <a:gd name="connsiteX56" fmla="*/ 207115 w 607639"/>
              <a:gd name="connsiteY56" fmla="*/ 496344 h 606722"/>
              <a:gd name="connsiteX57" fmla="*/ 124251 w 607639"/>
              <a:gd name="connsiteY57" fmla="*/ 496344 h 606722"/>
              <a:gd name="connsiteX58" fmla="*/ 69068 w 607639"/>
              <a:gd name="connsiteY58" fmla="*/ 496344 h 606722"/>
              <a:gd name="connsiteX59" fmla="*/ 55272 w 607639"/>
              <a:gd name="connsiteY59" fmla="*/ 496344 h 606722"/>
              <a:gd name="connsiteX60" fmla="*/ 55272 w 607639"/>
              <a:gd name="connsiteY60" fmla="*/ 537758 h 606722"/>
              <a:gd name="connsiteX61" fmla="*/ 41387 w 607639"/>
              <a:gd name="connsiteY61" fmla="*/ 551533 h 606722"/>
              <a:gd name="connsiteX62" fmla="*/ 27592 w 607639"/>
              <a:gd name="connsiteY62" fmla="*/ 551533 h 606722"/>
              <a:gd name="connsiteX63" fmla="*/ 27592 w 607639"/>
              <a:gd name="connsiteY63" fmla="*/ 579083 h 606722"/>
              <a:gd name="connsiteX64" fmla="*/ 579958 w 607639"/>
              <a:gd name="connsiteY64" fmla="*/ 579083 h 606722"/>
              <a:gd name="connsiteX65" fmla="*/ 579958 w 607639"/>
              <a:gd name="connsiteY65" fmla="*/ 551533 h 606722"/>
              <a:gd name="connsiteX66" fmla="*/ 96660 w 607639"/>
              <a:gd name="connsiteY66" fmla="*/ 551533 h 606722"/>
              <a:gd name="connsiteX67" fmla="*/ 82864 w 607639"/>
              <a:gd name="connsiteY67" fmla="*/ 537758 h 606722"/>
              <a:gd name="connsiteX68" fmla="*/ 96660 w 607639"/>
              <a:gd name="connsiteY68" fmla="*/ 523983 h 606722"/>
              <a:gd name="connsiteX69" fmla="*/ 593843 w 607639"/>
              <a:gd name="connsiteY69" fmla="*/ 523983 h 606722"/>
              <a:gd name="connsiteX70" fmla="*/ 607639 w 607639"/>
              <a:gd name="connsiteY70" fmla="*/ 537758 h 606722"/>
              <a:gd name="connsiteX71" fmla="*/ 607639 w 607639"/>
              <a:gd name="connsiteY71" fmla="*/ 592947 h 606722"/>
              <a:gd name="connsiteX72" fmla="*/ 593843 w 607639"/>
              <a:gd name="connsiteY72" fmla="*/ 606722 h 606722"/>
              <a:gd name="connsiteX73" fmla="*/ 13796 w 607639"/>
              <a:gd name="connsiteY73" fmla="*/ 606722 h 606722"/>
              <a:gd name="connsiteX74" fmla="*/ 0 w 607639"/>
              <a:gd name="connsiteY74" fmla="*/ 592947 h 606722"/>
              <a:gd name="connsiteX75" fmla="*/ 0 w 607639"/>
              <a:gd name="connsiteY75" fmla="*/ 537758 h 606722"/>
              <a:gd name="connsiteX76" fmla="*/ 13796 w 607639"/>
              <a:gd name="connsiteY76" fmla="*/ 523983 h 606722"/>
              <a:gd name="connsiteX77" fmla="*/ 27592 w 607639"/>
              <a:gd name="connsiteY77" fmla="*/ 523983 h 606722"/>
              <a:gd name="connsiteX78" fmla="*/ 27592 w 607639"/>
              <a:gd name="connsiteY78" fmla="*/ 482569 h 606722"/>
              <a:gd name="connsiteX79" fmla="*/ 41387 w 607639"/>
              <a:gd name="connsiteY79" fmla="*/ 468794 h 606722"/>
              <a:gd name="connsiteX80" fmla="*/ 55272 w 607639"/>
              <a:gd name="connsiteY80" fmla="*/ 468794 h 606722"/>
              <a:gd name="connsiteX81" fmla="*/ 55272 w 607639"/>
              <a:gd name="connsiteY81" fmla="*/ 261992 h 606722"/>
              <a:gd name="connsiteX82" fmla="*/ 41387 w 607639"/>
              <a:gd name="connsiteY82" fmla="*/ 261992 h 606722"/>
              <a:gd name="connsiteX83" fmla="*/ 27592 w 607639"/>
              <a:gd name="connsiteY83" fmla="*/ 248217 h 606722"/>
              <a:gd name="connsiteX84" fmla="*/ 41387 w 607639"/>
              <a:gd name="connsiteY84" fmla="*/ 234442 h 606722"/>
              <a:gd name="connsiteX85" fmla="*/ 69068 w 607639"/>
              <a:gd name="connsiteY85" fmla="*/ 234442 h 606722"/>
              <a:gd name="connsiteX86" fmla="*/ 124251 w 607639"/>
              <a:gd name="connsiteY86" fmla="*/ 234442 h 606722"/>
              <a:gd name="connsiteX87" fmla="*/ 207115 w 607639"/>
              <a:gd name="connsiteY87" fmla="*/ 234442 h 606722"/>
              <a:gd name="connsiteX88" fmla="*/ 262387 w 607639"/>
              <a:gd name="connsiteY88" fmla="*/ 234442 h 606722"/>
              <a:gd name="connsiteX89" fmla="*/ 345252 w 607639"/>
              <a:gd name="connsiteY89" fmla="*/ 234442 h 606722"/>
              <a:gd name="connsiteX90" fmla="*/ 400435 w 607639"/>
              <a:gd name="connsiteY90" fmla="*/ 234442 h 606722"/>
              <a:gd name="connsiteX91" fmla="*/ 483299 w 607639"/>
              <a:gd name="connsiteY91" fmla="*/ 234442 h 606722"/>
              <a:gd name="connsiteX92" fmla="*/ 538571 w 607639"/>
              <a:gd name="connsiteY92" fmla="*/ 234442 h 606722"/>
              <a:gd name="connsiteX93" fmla="*/ 552367 w 607639"/>
              <a:gd name="connsiteY93" fmla="*/ 234442 h 606722"/>
              <a:gd name="connsiteX94" fmla="*/ 552367 w 607639"/>
              <a:gd name="connsiteY94" fmla="*/ 193028 h 606722"/>
              <a:gd name="connsiteX95" fmla="*/ 552367 w 607639"/>
              <a:gd name="connsiteY95" fmla="*/ 175076 h 606722"/>
              <a:gd name="connsiteX96" fmla="*/ 303775 w 607639"/>
              <a:gd name="connsiteY96" fmla="*/ 84072 h 606722"/>
              <a:gd name="connsiteX97" fmla="*/ 55272 w 607639"/>
              <a:gd name="connsiteY97" fmla="*/ 175076 h 606722"/>
              <a:gd name="connsiteX98" fmla="*/ 55272 w 607639"/>
              <a:gd name="connsiteY98" fmla="*/ 179253 h 606722"/>
              <a:gd name="connsiteX99" fmla="*/ 510979 w 607639"/>
              <a:gd name="connsiteY99" fmla="*/ 179253 h 606722"/>
              <a:gd name="connsiteX100" fmla="*/ 524775 w 607639"/>
              <a:gd name="connsiteY100" fmla="*/ 193028 h 606722"/>
              <a:gd name="connsiteX101" fmla="*/ 510979 w 607639"/>
              <a:gd name="connsiteY101" fmla="*/ 206803 h 606722"/>
              <a:gd name="connsiteX102" fmla="*/ 41387 w 607639"/>
              <a:gd name="connsiteY102" fmla="*/ 206803 h 606722"/>
              <a:gd name="connsiteX103" fmla="*/ 27592 w 607639"/>
              <a:gd name="connsiteY103" fmla="*/ 193028 h 606722"/>
              <a:gd name="connsiteX104" fmla="*/ 27592 w 607639"/>
              <a:gd name="connsiteY104" fmla="*/ 165478 h 606722"/>
              <a:gd name="connsiteX105" fmla="*/ 37293 w 607639"/>
              <a:gd name="connsiteY105" fmla="*/ 153036 h 606722"/>
              <a:gd name="connsiteX106" fmla="*/ 136712 w 607639"/>
              <a:gd name="connsiteY106" fmla="*/ 115799 h 606722"/>
              <a:gd name="connsiteX107" fmla="*/ 303775 w 607639"/>
              <a:gd name="connsiteY10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607639" h="606722">
                <a:moveTo>
                  <a:pt x="497095" y="261992"/>
                </a:moveTo>
                <a:lnTo>
                  <a:pt x="497095" y="468794"/>
                </a:lnTo>
                <a:lnTo>
                  <a:pt x="524775" y="468794"/>
                </a:lnTo>
                <a:lnTo>
                  <a:pt x="524775" y="261992"/>
                </a:lnTo>
                <a:close/>
                <a:moveTo>
                  <a:pt x="414320" y="261992"/>
                </a:moveTo>
                <a:lnTo>
                  <a:pt x="414320" y="468794"/>
                </a:lnTo>
                <a:lnTo>
                  <a:pt x="469503" y="468794"/>
                </a:lnTo>
                <a:lnTo>
                  <a:pt x="469503" y="261992"/>
                </a:lnTo>
                <a:close/>
                <a:moveTo>
                  <a:pt x="359047" y="261992"/>
                </a:moveTo>
                <a:lnTo>
                  <a:pt x="359047" y="468794"/>
                </a:lnTo>
                <a:lnTo>
                  <a:pt x="386639" y="468794"/>
                </a:lnTo>
                <a:lnTo>
                  <a:pt x="386639" y="261992"/>
                </a:lnTo>
                <a:close/>
                <a:moveTo>
                  <a:pt x="276183" y="261992"/>
                </a:moveTo>
                <a:lnTo>
                  <a:pt x="276183" y="468794"/>
                </a:lnTo>
                <a:lnTo>
                  <a:pt x="331456" y="468794"/>
                </a:lnTo>
                <a:lnTo>
                  <a:pt x="331456" y="261992"/>
                </a:lnTo>
                <a:close/>
                <a:moveTo>
                  <a:pt x="220911" y="261992"/>
                </a:moveTo>
                <a:lnTo>
                  <a:pt x="220911" y="468794"/>
                </a:lnTo>
                <a:lnTo>
                  <a:pt x="248592" y="468794"/>
                </a:lnTo>
                <a:lnTo>
                  <a:pt x="248592" y="261992"/>
                </a:lnTo>
                <a:close/>
                <a:moveTo>
                  <a:pt x="138136" y="261992"/>
                </a:moveTo>
                <a:lnTo>
                  <a:pt x="138136" y="468794"/>
                </a:lnTo>
                <a:lnTo>
                  <a:pt x="193319" y="468794"/>
                </a:lnTo>
                <a:lnTo>
                  <a:pt x="193319" y="261992"/>
                </a:lnTo>
                <a:close/>
                <a:moveTo>
                  <a:pt x="82864" y="261992"/>
                </a:moveTo>
                <a:lnTo>
                  <a:pt x="82864" y="468794"/>
                </a:lnTo>
                <a:lnTo>
                  <a:pt x="110455" y="468794"/>
                </a:lnTo>
                <a:lnTo>
                  <a:pt x="110455" y="261992"/>
                </a:lnTo>
                <a:close/>
                <a:moveTo>
                  <a:pt x="303820" y="110294"/>
                </a:moveTo>
                <a:cubicBezTo>
                  <a:pt x="319078" y="110294"/>
                  <a:pt x="331447" y="122647"/>
                  <a:pt x="331447" y="137885"/>
                </a:cubicBezTo>
                <a:cubicBezTo>
                  <a:pt x="331447" y="153123"/>
                  <a:pt x="319078" y="165476"/>
                  <a:pt x="303820" y="165476"/>
                </a:cubicBezTo>
                <a:cubicBezTo>
                  <a:pt x="288562" y="165476"/>
                  <a:pt x="276193" y="153123"/>
                  <a:pt x="276193" y="137885"/>
                </a:cubicBezTo>
                <a:cubicBezTo>
                  <a:pt x="276193" y="122647"/>
                  <a:pt x="288562" y="110294"/>
                  <a:pt x="303820" y="110294"/>
                </a:cubicBezTo>
                <a:close/>
                <a:moveTo>
                  <a:pt x="303775" y="27550"/>
                </a:moveTo>
                <a:cubicBezTo>
                  <a:pt x="248592" y="27550"/>
                  <a:pt x="198838" y="57944"/>
                  <a:pt x="174005" y="103446"/>
                </a:cubicBezTo>
                <a:lnTo>
                  <a:pt x="299681" y="56522"/>
                </a:lnTo>
                <a:cubicBezTo>
                  <a:pt x="302440" y="55189"/>
                  <a:pt x="305199" y="55189"/>
                  <a:pt x="309293" y="55189"/>
                </a:cubicBezTo>
                <a:lnTo>
                  <a:pt x="434969" y="102024"/>
                </a:lnTo>
                <a:cubicBezTo>
                  <a:pt x="408712" y="57944"/>
                  <a:pt x="359047" y="27550"/>
                  <a:pt x="303775" y="27550"/>
                </a:cubicBezTo>
                <a:close/>
                <a:moveTo>
                  <a:pt x="303775" y="0"/>
                </a:moveTo>
                <a:cubicBezTo>
                  <a:pt x="379786" y="0"/>
                  <a:pt x="446006" y="48257"/>
                  <a:pt x="470927" y="115799"/>
                </a:cubicBezTo>
                <a:lnTo>
                  <a:pt x="570346" y="153036"/>
                </a:lnTo>
                <a:cubicBezTo>
                  <a:pt x="575864" y="154458"/>
                  <a:pt x="579958" y="159968"/>
                  <a:pt x="579958" y="165478"/>
                </a:cubicBezTo>
                <a:lnTo>
                  <a:pt x="579958" y="193028"/>
                </a:lnTo>
                <a:lnTo>
                  <a:pt x="579958" y="248217"/>
                </a:lnTo>
                <a:cubicBezTo>
                  <a:pt x="579958" y="256482"/>
                  <a:pt x="574440" y="261992"/>
                  <a:pt x="566163" y="261992"/>
                </a:cubicBezTo>
                <a:lnTo>
                  <a:pt x="552367" y="261992"/>
                </a:lnTo>
                <a:lnTo>
                  <a:pt x="552367" y="468794"/>
                </a:lnTo>
                <a:lnTo>
                  <a:pt x="566163" y="468794"/>
                </a:lnTo>
                <a:cubicBezTo>
                  <a:pt x="574440" y="468794"/>
                  <a:pt x="579958" y="474304"/>
                  <a:pt x="579958" y="482569"/>
                </a:cubicBezTo>
                <a:cubicBezTo>
                  <a:pt x="579958" y="490834"/>
                  <a:pt x="574440" y="496344"/>
                  <a:pt x="566163" y="496344"/>
                </a:cubicBezTo>
                <a:lnTo>
                  <a:pt x="538571" y="496344"/>
                </a:lnTo>
                <a:lnTo>
                  <a:pt x="483299" y="496344"/>
                </a:lnTo>
                <a:lnTo>
                  <a:pt x="400435" y="496344"/>
                </a:lnTo>
                <a:lnTo>
                  <a:pt x="345252" y="496344"/>
                </a:lnTo>
                <a:lnTo>
                  <a:pt x="262387" y="496344"/>
                </a:lnTo>
                <a:lnTo>
                  <a:pt x="207115" y="496344"/>
                </a:lnTo>
                <a:lnTo>
                  <a:pt x="124251" y="496344"/>
                </a:lnTo>
                <a:lnTo>
                  <a:pt x="69068" y="496344"/>
                </a:lnTo>
                <a:lnTo>
                  <a:pt x="55272" y="496344"/>
                </a:lnTo>
                <a:lnTo>
                  <a:pt x="55272" y="537758"/>
                </a:lnTo>
                <a:cubicBezTo>
                  <a:pt x="55272" y="546023"/>
                  <a:pt x="49754" y="551533"/>
                  <a:pt x="41387" y="551533"/>
                </a:cubicBezTo>
                <a:lnTo>
                  <a:pt x="27592" y="551533"/>
                </a:lnTo>
                <a:lnTo>
                  <a:pt x="27592" y="579083"/>
                </a:lnTo>
                <a:lnTo>
                  <a:pt x="579958" y="579083"/>
                </a:lnTo>
                <a:lnTo>
                  <a:pt x="579958" y="551533"/>
                </a:lnTo>
                <a:lnTo>
                  <a:pt x="96660" y="551533"/>
                </a:lnTo>
                <a:cubicBezTo>
                  <a:pt x="88382" y="551533"/>
                  <a:pt x="82864" y="546023"/>
                  <a:pt x="82864" y="537758"/>
                </a:cubicBezTo>
                <a:cubicBezTo>
                  <a:pt x="82864" y="529493"/>
                  <a:pt x="88382" y="523983"/>
                  <a:pt x="96660" y="523983"/>
                </a:cubicBezTo>
                <a:lnTo>
                  <a:pt x="593843" y="523983"/>
                </a:lnTo>
                <a:cubicBezTo>
                  <a:pt x="602121" y="523983"/>
                  <a:pt x="607639" y="529493"/>
                  <a:pt x="607639" y="537758"/>
                </a:cubicBezTo>
                <a:lnTo>
                  <a:pt x="607639" y="592947"/>
                </a:lnTo>
                <a:cubicBezTo>
                  <a:pt x="607639" y="601212"/>
                  <a:pt x="602121" y="606722"/>
                  <a:pt x="593843" y="606722"/>
                </a:cubicBezTo>
                <a:lnTo>
                  <a:pt x="13796" y="606722"/>
                </a:lnTo>
                <a:cubicBezTo>
                  <a:pt x="5518" y="606722"/>
                  <a:pt x="0" y="601212"/>
                  <a:pt x="0" y="592947"/>
                </a:cubicBezTo>
                <a:lnTo>
                  <a:pt x="0" y="537758"/>
                </a:lnTo>
                <a:cubicBezTo>
                  <a:pt x="0" y="529493"/>
                  <a:pt x="5518" y="523983"/>
                  <a:pt x="13796" y="523983"/>
                </a:cubicBezTo>
                <a:lnTo>
                  <a:pt x="27592" y="523983"/>
                </a:lnTo>
                <a:lnTo>
                  <a:pt x="27592" y="482569"/>
                </a:lnTo>
                <a:cubicBezTo>
                  <a:pt x="27592" y="474304"/>
                  <a:pt x="33110" y="468794"/>
                  <a:pt x="41387" y="468794"/>
                </a:cubicBezTo>
                <a:lnTo>
                  <a:pt x="55272" y="468794"/>
                </a:lnTo>
                <a:lnTo>
                  <a:pt x="55272" y="261992"/>
                </a:lnTo>
                <a:lnTo>
                  <a:pt x="41387" y="261992"/>
                </a:lnTo>
                <a:cubicBezTo>
                  <a:pt x="33110" y="261992"/>
                  <a:pt x="27592" y="256482"/>
                  <a:pt x="27592" y="248217"/>
                </a:cubicBezTo>
                <a:cubicBezTo>
                  <a:pt x="27592" y="239952"/>
                  <a:pt x="33110" y="234442"/>
                  <a:pt x="41387" y="234442"/>
                </a:cubicBezTo>
                <a:lnTo>
                  <a:pt x="69068" y="234442"/>
                </a:lnTo>
                <a:lnTo>
                  <a:pt x="124251" y="234442"/>
                </a:lnTo>
                <a:lnTo>
                  <a:pt x="207115" y="234442"/>
                </a:lnTo>
                <a:lnTo>
                  <a:pt x="262387" y="234442"/>
                </a:lnTo>
                <a:lnTo>
                  <a:pt x="345252" y="234442"/>
                </a:lnTo>
                <a:lnTo>
                  <a:pt x="400435" y="234442"/>
                </a:lnTo>
                <a:lnTo>
                  <a:pt x="483299" y="234442"/>
                </a:lnTo>
                <a:lnTo>
                  <a:pt x="538571" y="234442"/>
                </a:lnTo>
                <a:lnTo>
                  <a:pt x="552367" y="234442"/>
                </a:lnTo>
                <a:lnTo>
                  <a:pt x="552367" y="193028"/>
                </a:lnTo>
                <a:lnTo>
                  <a:pt x="552367" y="175076"/>
                </a:lnTo>
                <a:lnTo>
                  <a:pt x="303775" y="84072"/>
                </a:lnTo>
                <a:lnTo>
                  <a:pt x="55272" y="175076"/>
                </a:lnTo>
                <a:lnTo>
                  <a:pt x="55272" y="179253"/>
                </a:lnTo>
                <a:lnTo>
                  <a:pt x="510979" y="179253"/>
                </a:lnTo>
                <a:cubicBezTo>
                  <a:pt x="519257" y="179253"/>
                  <a:pt x="524775" y="184763"/>
                  <a:pt x="524775" y="193028"/>
                </a:cubicBezTo>
                <a:cubicBezTo>
                  <a:pt x="524775" y="201293"/>
                  <a:pt x="519257" y="206803"/>
                  <a:pt x="510979" y="206803"/>
                </a:cubicBezTo>
                <a:lnTo>
                  <a:pt x="41387" y="206803"/>
                </a:lnTo>
                <a:cubicBezTo>
                  <a:pt x="33110" y="206803"/>
                  <a:pt x="27592" y="201293"/>
                  <a:pt x="27592" y="193028"/>
                </a:cubicBezTo>
                <a:lnTo>
                  <a:pt x="27592" y="165478"/>
                </a:lnTo>
                <a:cubicBezTo>
                  <a:pt x="27592" y="159968"/>
                  <a:pt x="31775" y="154458"/>
                  <a:pt x="37293" y="153036"/>
                </a:cubicBezTo>
                <a:lnTo>
                  <a:pt x="136712" y="115799"/>
                </a:lnTo>
                <a:cubicBezTo>
                  <a:pt x="161545" y="48257"/>
                  <a:pt x="227853" y="0"/>
                  <a:pt x="303775" y="0"/>
                </a:cubicBezTo>
                <a:close/>
              </a:path>
            </a:pathLst>
          </a:custGeom>
          <a:solidFill>
            <a:srgbClr val="1AA3AA"/>
          </a:solidFill>
          <a:ln>
            <a:noFill/>
          </a:ln>
        </p:spPr>
        <p:txBody>
          <a:bodyPr wrap="square" lIns="91440" tIns="45720" rIns="91440" bIns="45720" anchor="ctr">
            <a:normAutofit fontScale="72500"/>
          </a:bodyPr>
          <a:lstStyle/>
          <a:p>
            <a:pPr algn="ctr">
              <a:lnSpc>
                <a:spcPct val="13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47" name="矩形 46"/>
          <p:cNvSpPr/>
          <p:nvPr>
            <p:custDataLst>
              <p:tags r:id="rId17"/>
            </p:custDataLst>
          </p:nvPr>
        </p:nvSpPr>
        <p:spPr bwMode="auto">
          <a:xfrm>
            <a:off x="8071485" y="3458845"/>
            <a:ext cx="2899410" cy="2703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如果一个经过我们努力推广而到我们网站的客户满心欢喜地把我们的网站加入收藏，结果后来发现我们的网站更新太慢并且信息太少，你说他还会来我们的站吗？如果个人网站虽有创业梦想，但不注意维护，经过一年半载的经营最终只能以失败告终！</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48" name="文本框 47"/>
          <p:cNvSpPr txBox="1"/>
          <p:nvPr>
            <p:custDataLst>
              <p:tags r:id="rId18"/>
            </p:custDataLst>
          </p:nvPr>
        </p:nvSpPr>
        <p:spPr bwMode="auto">
          <a:xfrm>
            <a:off x="8471638" y="3039078"/>
            <a:ext cx="2088971"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normAutofit lnSpcReduction="20000"/>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30000"/>
              </a:lnSpc>
              <a:spcBef>
                <a:spcPct val="0"/>
              </a:spcBef>
              <a:buFontTx/>
              <a:buNone/>
            </a:pPr>
            <a:r>
              <a:rPr lang="zh-CN" altLang="en-US" sz="2000" b="1" spc="300">
                <a:latin typeface="Arial" panose="020B0604020202020204" pitchFamily="34" charset="0"/>
                <a:ea typeface="微软雅黑" panose="020B0503020204020204" charset="-122"/>
                <a:sym typeface="Arial" panose="020B0604020202020204" pitchFamily="34" charset="0"/>
              </a:rPr>
              <a:t>（三）维护难</a:t>
            </a:r>
            <a:endParaRPr lang="zh-CN" altLang="en-US" sz="2000" b="1" spc="300">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501_5*l_h_i*1_2_1"/>
  <p:tag name="KSO_WM_TEMPLATE_CATEGORY" val="diagram"/>
  <p:tag name="KSO_WM_TEMPLATE_INDEX" val="20203501"/>
  <p:tag name="KSO_WM_UNIT_LAYERLEVEL" val="1_1_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334_5*l_h_i*1_1_2"/>
  <p:tag name="KSO_WM_TEMPLATE_CATEGORY" val="diagram"/>
  <p:tag name="KSO_WM_TEMPLATE_INDEX" val="20203334"/>
  <p:tag name="KSO_WM_UNIT_LAYERLEVEL" val="1_1_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3334_5*l_h_i*1_5_1"/>
  <p:tag name="KSO_WM_TEMPLATE_CATEGORY" val="diagram"/>
  <p:tag name="KSO_WM_TEMPLATE_INDEX" val="20203334"/>
  <p:tag name="KSO_WM_UNIT_LAYERLEVEL" val="1_1_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03334_5*l_h_i*1_6_1"/>
  <p:tag name="KSO_WM_TEMPLATE_CATEGORY" val="diagram"/>
  <p:tag name="KSO_WM_TEMPLATE_INDEX" val="20203334"/>
  <p:tag name="KSO_WM_UNIT_LAYERLEVEL" val="1_1_1"/>
  <p:tag name="KSO_WM_TAG_VERSION" val="1.0"/>
  <p:tag name="KSO_WM_BEAUTIFY_FLAG" val="#wm#"/>
</p:tagLst>
</file>

<file path=ppt/tags/tag103.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3334_5*l_h_a*1_3_1"/>
  <p:tag name="KSO_WM_TEMPLATE_CATEGORY" val="diagram"/>
  <p:tag name="KSO_WM_TEMPLATE_INDEX" val="20203334"/>
  <p:tag name="KSO_WM_UNIT_LAYERLEVEL" val="1_1_1"/>
  <p:tag name="KSO_WM_TAG_VERSION" val="1.0"/>
  <p:tag name="KSO_WM_BEAUTIFY_FLAG" val="#wm#"/>
  <p:tag name="KSO_WM_UNIT_TEXT_FILL_FORE_SCHEMECOLOR_INDEX" val="6"/>
  <p:tag name="KSO_WM_UNIT_TEXT_FILL_TYPE" val="1"/>
</p:tagLst>
</file>

<file path=ppt/tags/tag104.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334_5*l_h_a*1_2_1"/>
  <p:tag name="KSO_WM_TEMPLATE_CATEGORY" val="diagram"/>
  <p:tag name="KSO_WM_TEMPLATE_INDEX" val="20203334"/>
  <p:tag name="KSO_WM_UNIT_LAYERLEVEL" val="1_1_1"/>
  <p:tag name="KSO_WM_TAG_VERSION" val="1.0"/>
  <p:tag name="KSO_WM_BEAUTIFY_FLAG" val="#wm#"/>
  <p:tag name="KSO_WM_UNIT_TEXT_FILL_FORE_SCHEMECOLOR_INDEX" val="5"/>
  <p:tag name="KSO_WM_UNIT_TEXT_FILL_TYPE" val="1"/>
</p:tagLst>
</file>

<file path=ppt/tags/tag105.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3334_5*l_h_a*1_4_1"/>
  <p:tag name="KSO_WM_TEMPLATE_CATEGORY" val="diagram"/>
  <p:tag name="KSO_WM_TEMPLATE_INDEX" val="20203334"/>
  <p:tag name="KSO_WM_UNIT_LAYERLEVEL" val="1_1_1"/>
  <p:tag name="KSO_WM_TAG_VERSION" val="1.0"/>
  <p:tag name="KSO_WM_BEAUTIFY_FLAG" val="#wm#"/>
  <p:tag name="KSO_WM_UNIT_TEXT_FILL_FORE_SCHEMECOLOR_INDEX" val="7"/>
  <p:tag name="KSO_WM_UNIT_TEXT_FILL_TYPE" val="1"/>
</p:tagLst>
</file>

<file path=ppt/tags/tag106.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03334_5*l_h_a*1_5_1"/>
  <p:tag name="KSO_WM_TEMPLATE_CATEGORY" val="diagram"/>
  <p:tag name="KSO_WM_TEMPLATE_INDEX" val="20203334"/>
  <p:tag name="KSO_WM_UNIT_LAYERLEVEL" val="1_1_1"/>
  <p:tag name="KSO_WM_TAG_VERSION" val="1.0"/>
  <p:tag name="KSO_WM_BEAUTIFY_FLAG" val="#wm#"/>
  <p:tag name="KSO_WM_UNIT_TEXT_FILL_FORE_SCHEMECOLOR_INDEX" val="8"/>
  <p:tag name="KSO_WM_UNIT_TEXT_FILL_TYPE" val="1"/>
</p:tagLst>
</file>

<file path=ppt/tags/tag107.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03334_5*l_h_a*1_6_1"/>
  <p:tag name="KSO_WM_TEMPLATE_CATEGORY" val="diagram"/>
  <p:tag name="KSO_WM_TEMPLATE_INDEX" val="20203334"/>
  <p:tag name="KSO_WM_UNIT_LAYERLEVEL" val="1_1_1"/>
  <p:tag name="KSO_WM_TAG_VERSION" val="1.0"/>
  <p:tag name="KSO_WM_BEAUTIFY_FLAG" val="#wm#"/>
  <p:tag name="KSO_WM_UNIT_TEXT_FILL_FORE_SCHEMECOLOR_INDEX" val="9"/>
  <p:tag name="KSO_WM_UNIT_TEXT_FILL_TYPE" val="1"/>
</p:tagLst>
</file>

<file path=ppt/tags/tag108.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334_5*l_h_a*1_1_1"/>
  <p:tag name="KSO_WM_TEMPLATE_CATEGORY" val="diagram"/>
  <p:tag name="KSO_WM_TEMPLATE_INDEX" val="20203334"/>
  <p:tag name="KSO_WM_UNIT_LAYERLEVEL" val="1_1_1"/>
  <p:tag name="KSO_WM_TAG_VERSION" val="1.0"/>
  <p:tag name="KSO_WM_BEAUTIFY_FLAG" val="#wm#"/>
  <p:tag name="KSO_WM_UNIT_TEXT_FILL_FORE_SCHEMECOLOR_INDEX" val="10"/>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3334_5*l_h_i*1_2_2"/>
  <p:tag name="KSO_WM_TEMPLATE_CATEGORY" val="diagram"/>
  <p:tag name="KSO_WM_TEMPLATE_INDEX" val="20203334"/>
  <p:tag name="KSO_WM_UNIT_LAYERLEVEL" val="1_1_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3501_5*l_h_i*1_4_1"/>
  <p:tag name="KSO_WM_TEMPLATE_CATEGORY" val="diagram"/>
  <p:tag name="KSO_WM_TEMPLATE_INDEX" val="20203501"/>
  <p:tag name="KSO_WM_UNIT_LAYERLEVEL" val="1_1_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3334_5*l_h_i*1_3_2"/>
  <p:tag name="KSO_WM_TEMPLATE_CATEGORY" val="diagram"/>
  <p:tag name="KSO_WM_TEMPLATE_INDEX" val="20203334"/>
  <p:tag name="KSO_WM_UNIT_LAYERLEVEL" val="1_1_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3334_5*l_h_i*1_4_2"/>
  <p:tag name="KSO_WM_TEMPLATE_CATEGORY" val="diagram"/>
  <p:tag name="KSO_WM_TEMPLATE_INDEX" val="20203334"/>
  <p:tag name="KSO_WM_UNIT_LAYERLEVEL" val="1_1_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03334_5*l_h_i*1_5_2"/>
  <p:tag name="KSO_WM_TEMPLATE_CATEGORY" val="diagram"/>
  <p:tag name="KSO_WM_TEMPLATE_INDEX" val="20203334"/>
  <p:tag name="KSO_WM_UNIT_LAYERLEVEL" val="1_1_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03334_5*l_h_i*1_6_2"/>
  <p:tag name="KSO_WM_TEMPLATE_CATEGORY" val="diagram"/>
  <p:tag name="KSO_WM_TEMPLATE_INDEX" val="20203334"/>
  <p:tag name="KSO_WM_UNIT_LAYERLEVEL" val="1_1_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334_5*l_h_i*1_1_1"/>
  <p:tag name="KSO_WM_TEMPLATE_CATEGORY" val="diagram"/>
  <p:tag name="KSO_WM_TEMPLATE_INDEX" val="20203334"/>
  <p:tag name="KSO_WM_UNIT_LAYERLEVEL" val="1_1_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4*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4*l_h_i*1_1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4*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4*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4*l_h_i*1_2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03501_5*l_h_i*1_6_1"/>
  <p:tag name="KSO_WM_TEMPLATE_CATEGORY" val="diagram"/>
  <p:tag name="KSO_WM_TEMPLATE_INDEX" val="20203501"/>
  <p:tag name="KSO_WM_UNIT_LAYERLEVEL" val="1_1_1"/>
  <p:tag name="KSO_WM_TAG_VERSION" val="1.0"/>
  <p:tag name="KSO_WM_BEAUTIFY_FLAG" val="#wm#"/>
</p:tagLst>
</file>

<file path=ppt/tags/tag12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4*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4*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4*l_h_i*1_3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3.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4*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849_4*l_h_i*1_4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849_4*l_h_i*1_4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849_4*l_h_f*1_4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849_4*l_h_i*1_5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849_4*l_h_i*1_5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70849_4*l_h_f*1_5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501_5*l_h_a*1_2_1"/>
  <p:tag name="KSO_WM_TEMPLATE_CATEGORY" val="diagram"/>
  <p:tag name="KSO_WM_TEMPLATE_INDEX" val="2020350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4*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4*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4*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20170849_4*l_h_i*1_4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3"/>
  <p:tag name="KSO_WM_UNIT_ID" val="diagram20170849_4*l_h_i*1_5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35.xml><?xml version="1.0" encoding="utf-8"?>
<p:tagLst xmlns:p="http://schemas.openxmlformats.org/presentationml/2006/main">
  <p:tag name="KSO_WM_TAG_VERSION" val="1.0"/>
  <p:tag name="KSO_WM_BEAUTIFY_FLAG" val="#wm#"/>
  <p:tag name="KSO_WM_UNIT_TYPE" val="i"/>
  <p:tag name="KSO_WM_UNIT_ID" val="diagram20169752_2*i*0"/>
  <p:tag name="KSO_WM_TEMPLATE_CATEGORY" val="diagram"/>
  <p:tag name="KSO_WM_TEMPLATE_INDEX" val="20169752"/>
  <p:tag name="KSO_WM_UNIT_INDEX" val="0"/>
</p:tagLst>
</file>

<file path=ppt/tags/tag136.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i"/>
  <p:tag name="KSO_WM_UNIT_INDEX" val="1_1_1"/>
  <p:tag name="KSO_WM_UNIT_ID" val="diagram20169752_2*q_h_i*1_1_1"/>
  <p:tag name="KSO_WM_UNIT_LAYERLEVEL" val="1_1_1"/>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137.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i"/>
  <p:tag name="KSO_WM_UNIT_INDEX" val="1_2_1"/>
  <p:tag name="KSO_WM_UNIT_ID" val="diagram20169752_2*q_h_i*1_2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138.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i"/>
  <p:tag name="KSO_WM_UNIT_INDEX" val="1_3_1"/>
  <p:tag name="KSO_WM_UNIT_ID" val="diagram20169752_2*q_h_i*1_3_1"/>
  <p:tag name="KSO_WM_UNIT_LAYERLEVEL" val="1_1_1"/>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39.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i"/>
  <p:tag name="KSO_WM_UNIT_INDEX" val="1_4_1"/>
  <p:tag name="KSO_WM_UNIT_ID" val="diagram20169752_2*q_h_i*1_4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1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3501_5*l_h_a*1_4_1"/>
  <p:tag name="KSO_WM_TEMPLATE_CATEGORY" val="diagram"/>
  <p:tag name="KSO_WM_TEMPLATE_INDEX" val="2020350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40.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f"/>
  <p:tag name="KSO_WM_UNIT_INDEX" val="1_4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q1-1"/>
  <p:tag name="KSO_WM_UNIT_ID" val="diagram20169752_2*q_h_f*1_4_1"/>
  <p:tag name="KSO_WM_UNIT_TEXT_FILL_FORE_SCHEMECOLOR_INDEX" val="13"/>
  <p:tag name="KSO_WM_UNIT_TEXT_FILL_TYPE" val="1"/>
</p:tagLst>
</file>

<file path=ppt/tags/tag141.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q1-1"/>
  <p:tag name="KSO_WM_UNIT_ID" val="diagram20169752_2*q_h_f*1_3_1"/>
  <p:tag name="KSO_WM_UNIT_TEXT_FILL_FORE_SCHEMECOLOR_INDEX" val="13"/>
  <p:tag name="KSO_WM_UNIT_TEXT_FILL_TYPE" val="1"/>
</p:tagLst>
</file>

<file path=ppt/tags/tag142.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f"/>
  <p:tag name="KSO_WM_UNIT_INDEX" val="1_1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q1-1"/>
  <p:tag name="KSO_WM_UNIT_ID" val="diagram20169752_2*q_h_f*1_1_1"/>
  <p:tag name="KSO_WM_UNIT_TEXT_FILL_FORE_SCHEMECOLOR_INDEX" val="13"/>
  <p:tag name="KSO_WM_UNIT_TEXT_FILL_TYPE" val="1"/>
</p:tagLst>
</file>

<file path=ppt/tags/tag143.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f"/>
  <p:tag name="KSO_WM_UNIT_INDEX" val="1_2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q1-1"/>
  <p:tag name="KSO_WM_UNIT_ID" val="diagram20169752_2*q_h_f*1_2_1"/>
  <p:tag name="KSO_WM_UNIT_TEXT_FILL_FORE_SCHEMECOLOR_INDEX" val="13"/>
  <p:tag name="KSO_WM_UNIT_TEXT_FILL_TYPE" val="1"/>
</p:tagLst>
</file>

<file path=ppt/tags/tag144.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a"/>
  <p:tag name="KSO_WM_UNIT_INDEX" val="1_4_1"/>
  <p:tag name="KSO_WM_UNIT_LAYERLEVEL" val="1_1_1"/>
  <p:tag name="KSO_WM_UNIT_VALUE" val="15"/>
  <p:tag name="KSO_WM_UNIT_HIGHLIGHT" val="0"/>
  <p:tag name="KSO_WM_UNIT_COMPATIBLE" val="0"/>
  <p:tag name="KSO_WM_UNIT_CLEAR" val="0"/>
  <p:tag name="KSO_WM_UNIT_PRESET_TEXT_INDEX" val="3"/>
  <p:tag name="KSO_WM_UNIT_PRESET_TEXT_LEN" val="5"/>
  <p:tag name="KSO_WM_DIAGRAM_GROUP_CODE" val="q1-1"/>
  <p:tag name="KSO_WM_UNIT_ID" val="diagram20169752_2*q_h_a*1_4_1"/>
  <p:tag name="KSO_WM_UNIT_TEXT_FILL_FORE_SCHEMECOLOR_INDEX" val="14"/>
  <p:tag name="KSO_WM_UNIT_TEXT_FILL_TYPE" val="1"/>
</p:tagLst>
</file>

<file path=ppt/tags/tag145.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a"/>
  <p:tag name="KSO_WM_UNIT_INDEX" val="1_1_1"/>
  <p:tag name="KSO_WM_UNIT_LAYERLEVEL" val="1_1_1"/>
  <p:tag name="KSO_WM_UNIT_VALUE" val="18"/>
  <p:tag name="KSO_WM_UNIT_HIGHLIGHT" val="0"/>
  <p:tag name="KSO_WM_UNIT_COMPATIBLE" val="0"/>
  <p:tag name="KSO_WM_UNIT_CLEAR" val="0"/>
  <p:tag name="KSO_WM_UNIT_PRESET_TEXT_INDEX" val="3"/>
  <p:tag name="KSO_WM_UNIT_PRESET_TEXT_LEN" val="5"/>
  <p:tag name="KSO_WM_DIAGRAM_GROUP_CODE" val="q1-1"/>
  <p:tag name="KSO_WM_UNIT_ID" val="diagram20169752_2*q_h_a*1_1_1"/>
  <p:tag name="KSO_WM_UNIT_TEXT_FILL_FORE_SCHEMECOLOR_INDEX" val="14"/>
  <p:tag name="KSO_WM_UNIT_TEXT_FILL_TYPE" val="1"/>
</p:tagLst>
</file>

<file path=ppt/tags/tag146.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a"/>
  <p:tag name="KSO_WM_UNIT_INDEX" val="1_3_1"/>
  <p:tag name="KSO_WM_UNIT_LAYERLEVEL" val="1_1_1"/>
  <p:tag name="KSO_WM_UNIT_VALUE" val="15"/>
  <p:tag name="KSO_WM_UNIT_HIGHLIGHT" val="0"/>
  <p:tag name="KSO_WM_UNIT_COMPATIBLE" val="0"/>
  <p:tag name="KSO_WM_UNIT_CLEAR" val="0"/>
  <p:tag name="KSO_WM_UNIT_PRESET_TEXT_INDEX" val="3"/>
  <p:tag name="KSO_WM_UNIT_PRESET_TEXT_LEN" val="5"/>
  <p:tag name="KSO_WM_DIAGRAM_GROUP_CODE" val="q1-1"/>
  <p:tag name="KSO_WM_UNIT_ID" val="diagram20169752_2*q_h_a*1_3_1"/>
  <p:tag name="KSO_WM_UNIT_TEXT_FILL_FORE_SCHEMECOLOR_INDEX" val="14"/>
  <p:tag name="KSO_WM_UNIT_TEXT_FILL_TYPE" val="1"/>
</p:tagLst>
</file>

<file path=ppt/tags/tag147.xml><?xml version="1.0" encoding="utf-8"?>
<p:tagLst xmlns:p="http://schemas.openxmlformats.org/presentationml/2006/main">
  <p:tag name="KSO_WM_TAG_VERSION" val="1.0"/>
  <p:tag name="KSO_WM_BEAUTIFY_FLAG" val="#wm#"/>
  <p:tag name="KSO_WM_TEMPLATE_CATEGORY" val="diagram"/>
  <p:tag name="KSO_WM_TEMPLATE_INDEX" val="20169752"/>
  <p:tag name="KSO_WM_UNIT_TYPE" val="q_h_a"/>
  <p:tag name="KSO_WM_UNIT_INDEX" val="1_2_1"/>
  <p:tag name="KSO_WM_UNIT_LAYERLEVEL" val="1_1_1"/>
  <p:tag name="KSO_WM_UNIT_VALUE" val="12"/>
  <p:tag name="KSO_WM_UNIT_HIGHLIGHT" val="0"/>
  <p:tag name="KSO_WM_UNIT_COMPATIBLE" val="0"/>
  <p:tag name="KSO_WM_UNIT_CLEAR" val="0"/>
  <p:tag name="KSO_WM_UNIT_PRESET_TEXT_INDEX" val="3"/>
  <p:tag name="KSO_WM_UNIT_PRESET_TEXT_LEN" val="5"/>
  <p:tag name="KSO_WM_DIAGRAM_GROUP_CODE" val="q1-1"/>
  <p:tag name="KSO_WM_UNIT_ID" val="diagram20169752_2*q_h_a*1_2_1"/>
  <p:tag name="KSO_WM_UNIT_TEXT_FILL_FORE_SCHEMECOLOR_INDEX" val="14"/>
  <p:tag name="KSO_WM_UNIT_TEXT_FILL_TYPE" val="1"/>
</p:tagLst>
</file>

<file path=ppt/tags/tag1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03501_5*l_h_a*1_6_1"/>
  <p:tag name="KSO_WM_TEMPLATE_CATEGORY" val="diagram"/>
  <p:tag name="KSO_WM_TEMPLATE_INDEX" val="2020350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501_5*l_h_a*1_1_1"/>
  <p:tag name="KSO_WM_TEMPLATE_CATEGORY" val="diagram"/>
  <p:tag name="KSO_WM_TEMPLATE_INDEX" val="2020350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3501_5*l_h_a*1_3_1"/>
  <p:tag name="KSO_WM_TEMPLATE_CATEGORY" val="diagram"/>
  <p:tag name="KSO_WM_TEMPLATE_INDEX" val="2020350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03501_5*l_h_a*1_5_1"/>
  <p:tag name="KSO_WM_TEMPLATE_CATEGORY" val="diagram"/>
  <p:tag name="KSO_WM_TEMPLATE_INDEX" val="2020350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9.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3501_5*l_h_x*1_1_1"/>
  <p:tag name="KSO_WM_TEMPLATE_CATEGORY" val="diagram"/>
  <p:tag name="KSO_WM_TEMPLATE_INDEX" val="20203501"/>
  <p:tag name="KSO_WM_UNIT_LAYERLEVEL" val="1_1_1"/>
  <p:tag name="KSO_WM_TAG_VERSION" val="1.0"/>
  <p:tag name="KSO_WM_BEAUTIFY_FLAG" val="#wm#"/>
</p:tagLst>
</file>

<file path=ppt/tags/tag2.xml><?xml version="1.0" encoding="utf-8"?>
<p:tagLst xmlns:p="http://schemas.openxmlformats.org/presentationml/2006/main">
  <p:tag name="PA" val="v4.0.0"/>
</p:tagLst>
</file>

<file path=ppt/tags/tag20.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3501_5*l_h_x*1_2_1"/>
  <p:tag name="KSO_WM_TEMPLATE_CATEGORY" val="diagram"/>
  <p:tag name="KSO_WM_TEMPLATE_INDEX" val="20203501"/>
  <p:tag name="KSO_WM_UNIT_LAYERLEVEL" val="1_1_1"/>
  <p:tag name="KSO_WM_TAG_VERSION" val="1.0"/>
  <p:tag name="KSO_WM_BEAUTIFY_FLAG" val="#wm#"/>
</p:tagLst>
</file>

<file path=ppt/tags/tag21.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3501_5*l_h_x*1_3_1"/>
  <p:tag name="KSO_WM_TEMPLATE_CATEGORY" val="diagram"/>
  <p:tag name="KSO_WM_TEMPLATE_INDEX" val="20203501"/>
  <p:tag name="KSO_WM_UNIT_LAYERLEVEL" val="1_1_1"/>
  <p:tag name="KSO_WM_TAG_VERSION" val="1.0"/>
  <p:tag name="KSO_WM_BEAUTIFY_FLAG" val="#wm#"/>
</p:tagLst>
</file>

<file path=ppt/tags/tag22.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03501_5*l_h_x*1_4_1"/>
  <p:tag name="KSO_WM_TEMPLATE_CATEGORY" val="diagram"/>
  <p:tag name="KSO_WM_TEMPLATE_INDEX" val="20203501"/>
  <p:tag name="KSO_WM_UNIT_LAYERLEVEL" val="1_1_1"/>
  <p:tag name="KSO_WM_TAG_VERSION" val="1.0"/>
  <p:tag name="KSO_WM_BEAUTIFY_FLAG" val="#wm#"/>
</p:tagLst>
</file>

<file path=ppt/tags/tag23.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03501_5*l_h_x*1_5_1"/>
  <p:tag name="KSO_WM_TEMPLATE_CATEGORY" val="diagram"/>
  <p:tag name="KSO_WM_TEMPLATE_INDEX" val="20203501"/>
  <p:tag name="KSO_WM_UNIT_LAYERLEVEL" val="1_1_1"/>
  <p:tag name="KSO_WM_TAG_VERSION" val="1.0"/>
  <p:tag name="KSO_WM_BEAUTIFY_FLAG" val="#wm#"/>
</p:tagLst>
</file>

<file path=ppt/tags/tag24.xml><?xml version="1.0" encoding="utf-8"?>
<p:tagLst xmlns:p="http://schemas.openxmlformats.org/presentationml/2006/mai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203501_5*l_h_x*1_6_1"/>
  <p:tag name="KSO_WM_TEMPLATE_CATEGORY" val="diagram"/>
  <p:tag name="KSO_WM_TEMPLATE_INDEX" val="20203501"/>
  <p:tag name="KSO_WM_UNIT_LAYERLEVEL" val="1_1_1"/>
  <p:tag name="KSO_WM_TAG_VERSION" val="1.0"/>
  <p:tag name="KSO_WM_BEAUTIFY_FLAG" val="#wm#"/>
</p:tagLst>
</file>

<file path=ppt/tags/tag25.xml><?xml version="1.0" encoding="utf-8"?>
<p:tagLst xmlns:p="http://schemas.openxmlformats.org/presentationml/2006/main">
  <p:tag name="KSO_WM_TEMPLATE_CATEGORY" val="diagram"/>
  <p:tag name="KSO_WM_TEMPLATE_INDEX" val="20160821"/>
  <p:tag name="KSO_WM_TAG_VERSION" val="1.0"/>
  <p:tag name="KSO_WM_BEAUTIFY_FLAG" val="#wm#"/>
  <p:tag name="KSO_WM_DIAGRAM_GROUP_CODE" val="q1-1"/>
  <p:tag name="KSO_WM_UNIT_TYPE" val="q_i"/>
  <p:tag name="KSO_WM_UNIT_INDEX" val="1_1"/>
  <p:tag name="KSO_WM_UNIT_ID" val="diagram20160821_1*q_i*1_1"/>
  <p:tag name="KSO_WM_UNIT_LAYERLEVEL" val="1_1"/>
  <p:tag name="KSO_WM_UNIT_FILL_FORE_SCHEMECOLOR_INDEX" val="5"/>
  <p:tag name="KSO_WM_UNIT_FILL_TYPE" val="1"/>
  <p:tag name="KSO_WM_UNIT_TEXT_FILL_FORE_SCHEMECOLOR_INDEX" val="13"/>
  <p:tag name="KSO_WM_UNIT_TEXT_FILL_TYPE" val="1"/>
</p:tagLst>
</file>

<file path=ppt/tags/tag26.xml><?xml version="1.0" encoding="utf-8"?>
<p:tagLst xmlns:p="http://schemas.openxmlformats.org/presentationml/2006/main">
  <p:tag name="KSO_WM_TEMPLATE_CATEGORY" val="diagram"/>
  <p:tag name="KSO_WM_TEMPLATE_INDEX" val="20160821"/>
  <p:tag name="KSO_WM_TAG_VERSION" val="1.0"/>
  <p:tag name="KSO_WM_BEAUTIFY_FLAG" val="#wm#"/>
  <p:tag name="KSO_WM_DIAGRAM_GROUP_CODE" val="q1-1"/>
  <p:tag name="KSO_WM_UNIT_TYPE" val="q_i"/>
  <p:tag name="KSO_WM_UNIT_INDEX" val="1_2"/>
  <p:tag name="KSO_WM_UNIT_ID" val="diagram20160821_1*q_i*1_2"/>
  <p:tag name="KSO_WM_UNIT_LAYERLEVEL" val="1_1"/>
  <p:tag name="KSO_WM_UNIT_FILL_FORE_SCHEMECOLOR_INDEX" val="7"/>
  <p:tag name="KSO_WM_UNIT_FILL_TYPE" val="1"/>
  <p:tag name="KSO_WM_UNIT_TEXT_FILL_FORE_SCHEMECOLOR_INDEX" val="13"/>
  <p:tag name="KSO_WM_UNIT_TEXT_FILL_TYPE" val="1"/>
</p:tagLst>
</file>

<file path=ppt/tags/tag27.xml><?xml version="1.0" encoding="utf-8"?>
<p:tagLst xmlns:p="http://schemas.openxmlformats.org/presentationml/2006/main">
  <p:tag name="KSO_WM_TEMPLATE_CATEGORY" val="diagram"/>
  <p:tag name="KSO_WM_TEMPLATE_INDEX" val="20160821"/>
  <p:tag name="KSO_WM_TAG_VERSION" val="1.0"/>
  <p:tag name="KSO_WM_BEAUTIFY_FLAG" val="#wm#"/>
  <p:tag name="KSO_WM_DIAGRAM_GROUP_CODE" val="q1-1"/>
  <p:tag name="KSO_WM_UNIT_TYPE" val="q_i"/>
  <p:tag name="KSO_WM_UNIT_INDEX" val="1_3"/>
  <p:tag name="KSO_WM_UNIT_ID" val="diagram20160821_1*q_i*1_3"/>
  <p:tag name="KSO_WM_UNIT_LAYERLEVEL" val="1_1"/>
  <p:tag name="KSO_WM_UNIT_FILL_FORE_SCHEMECOLOR_INDEX" val="5"/>
  <p:tag name="KSO_WM_UNIT_FILL_TYPE" val="1"/>
  <p:tag name="KSO_WM_UNIT_TEXT_FILL_FORE_SCHEMECOLOR_INDEX" val="13"/>
  <p:tag name="KSO_WM_UNIT_TEXT_FILL_TYPE" val="1"/>
</p:tagLst>
</file>

<file path=ppt/tags/tag28.xml><?xml version="1.0" encoding="utf-8"?>
<p:tagLst xmlns:p="http://schemas.openxmlformats.org/presentationml/2006/main">
  <p:tag name="KSO_WM_TEMPLATE_CATEGORY" val="diagram"/>
  <p:tag name="KSO_WM_TEMPLATE_INDEX" val="20160821"/>
  <p:tag name="KSO_WM_TAG_VERSION" val="1.0"/>
  <p:tag name="KSO_WM_BEAUTIFY_FLAG" val="#wm#"/>
  <p:tag name="KSO_WM_DIAGRAM_GROUP_CODE" val="q1-1"/>
  <p:tag name="KSO_WM_UNIT_TYPE" val="q_i"/>
  <p:tag name="KSO_WM_UNIT_INDEX" val="1_4"/>
  <p:tag name="KSO_WM_UNIT_ID" val="diagram20160821_1*q_i*1_4"/>
  <p:tag name="KSO_WM_UNIT_LAYERLEVEL" val="1_1"/>
  <p:tag name="KSO_WM_UNIT_LINE_FORE_SCHEMECOLOR_INDEX" val="7"/>
  <p:tag name="KSO_WM_UNIT_LINE_FILL_TYPE" val="2"/>
  <p:tag name="KSO_WM_UNIT_TEXT_FILL_FORE_SCHEMECOLOR_INDEX" val="13"/>
  <p:tag name="KSO_WM_UNIT_TEXT_FILL_TYPE" val="1"/>
</p:tagLst>
</file>

<file path=ppt/tags/tag29.xml><?xml version="1.0" encoding="utf-8"?>
<p:tagLst xmlns:p="http://schemas.openxmlformats.org/presentationml/2006/main">
  <p:tag name="KSO_WM_TEMPLATE_CATEGORY" val="diagram"/>
  <p:tag name="KSO_WM_TEMPLATE_INDEX" val="20160821"/>
  <p:tag name="KSO_WM_TAG_VERSION" val="1.0"/>
  <p:tag name="KSO_WM_BEAUTIFY_FLAG" val="#wm#"/>
  <p:tag name="KSO_WM_DIAGRAM_GROUP_CODE" val="q1-1"/>
  <p:tag name="KSO_WM_UNIT_TYPE" val="q_i"/>
  <p:tag name="KSO_WM_UNIT_INDEX" val="1_5"/>
  <p:tag name="KSO_WM_UNIT_ID" val="diagram20160821_1*q_i*1_5"/>
  <p:tag name="KSO_WM_UNIT_LAYERLEVEL" val="1_1"/>
  <p:tag name="KSO_WM_UNIT_FILL_FORE_SCHEMECOLOR_INDEX" val="14"/>
  <p:tag name="KSO_WM_UNIT_FILL_TYPE" val="1"/>
  <p:tag name="KSO_WM_UNIT_TEXT_FILL_FORE_SCHEMECOLOR_INDEX" val="13"/>
  <p:tag name="KSO_WM_UNIT_TEXT_FILL_TYPE" val="1"/>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TEMPLATE_CATEGORY" val="diagram"/>
  <p:tag name="KSO_WM_TEMPLATE_INDEX" val="20160821"/>
  <p:tag name="KSO_WM_TAG_VERSION" val="1.0"/>
  <p:tag name="KSO_WM_BEAUTIFY_FLAG" val="#wm#"/>
  <p:tag name="KSO_WM_DIAGRAM_GROUP_CODE" val="q1-1"/>
  <p:tag name="KSO_WM_UNIT_TYPE" val="q_i"/>
  <p:tag name="KSO_WM_UNIT_INDEX" val="1_6"/>
  <p:tag name="KSO_WM_UNIT_ID" val="diagram20160821_1*q_i*1_6"/>
  <p:tag name="KSO_WM_UNIT_LAYERLEVEL" val="1_1"/>
  <p:tag name="KSO_WM_UNIT_FILL_FORE_SCHEMECOLOR_INDEX" val="14"/>
  <p:tag name="KSO_WM_UNIT_FILL_TYPE" val="1"/>
  <p:tag name="KSO_WM_UNIT_TEXT_FILL_FORE_SCHEMECOLOR_INDEX" val="13"/>
  <p:tag name="KSO_WM_UNIT_TEXT_FILL_TYPE" val="1"/>
</p:tagLst>
</file>

<file path=ppt/tags/tag31.xml><?xml version="1.0" encoding="utf-8"?>
<p:tagLst xmlns:p="http://schemas.openxmlformats.org/presentationml/2006/main">
  <p:tag name="KSO_WM_TEMPLATE_CATEGORY" val="diagram"/>
  <p:tag name="KSO_WM_TEMPLATE_INDEX" val="20160821"/>
  <p:tag name="KSO_WM_TAG_VERSION" val="1.0"/>
  <p:tag name="KSO_WM_BEAUTIFY_FLAG" val="#wm#"/>
  <p:tag name="KSO_WM_DIAGRAM_GROUP_CODE" val="q1-1"/>
  <p:tag name="KSO_WM_UNIT_TYPE" val="q_i"/>
  <p:tag name="KSO_WM_UNIT_INDEX" val="1_7"/>
  <p:tag name="KSO_WM_UNIT_ID" val="diagram20160821_1*q_i*1_7"/>
  <p:tag name="KSO_WM_UNIT_LAYERLEVEL" val="1_1"/>
  <p:tag name="KSO_WM_UNIT_FILL_FORE_SCHEMECOLOR_INDEX" val="14"/>
  <p:tag name="KSO_WM_UNIT_FILL_TYPE" val="1"/>
  <p:tag name="KSO_WM_UNIT_TEXT_FILL_FORE_SCHEMECOLOR_INDEX" val="13"/>
  <p:tag name="KSO_WM_UNIT_TEXT_FILL_TYPE" val="1"/>
</p:tagLst>
</file>

<file path=ppt/tags/tag32.xml><?xml version="1.0" encoding="utf-8"?>
<p:tagLst xmlns:p="http://schemas.openxmlformats.org/presentationml/2006/main">
  <p:tag name="KSO_WM_TEMPLATE_CATEGORY" val="diagram"/>
  <p:tag name="KSO_WM_TEMPLATE_INDEX" val="20160821"/>
  <p:tag name="KSO_WM_TAG_VERSION" val="1.0"/>
  <p:tag name="KSO_WM_BEAUTIFY_FLAG" val="#wm#"/>
  <p:tag name="KSO_WM_DIAGRAM_GROUP_CODE" val="q1-1"/>
  <p:tag name="KSO_WM_UNIT_TYPE" val="q_i"/>
  <p:tag name="KSO_WM_UNIT_INDEX" val="1_8"/>
  <p:tag name="KSO_WM_UNIT_ID" val="diagram20160821_1*q_i*1_8"/>
  <p:tag name="KSO_WM_UNIT_LAYERLEVEL" val="1_1"/>
  <p:tag name="KSO_WM_UNIT_FILL_FORE_SCHEMECOLOR_INDEX" val="7"/>
  <p:tag name="KSO_WM_UNIT_FILL_TYPE" val="1"/>
  <p:tag name="KSO_WM_UNIT_TEXT_FILL_FORE_SCHEMECOLOR_INDEX" val="13"/>
  <p:tag name="KSO_WM_UNIT_TEXT_FILL_TYPE" val="1"/>
</p:tagLst>
</file>

<file path=ppt/tags/tag33.xml><?xml version="1.0" encoding="utf-8"?>
<p:tagLst xmlns:p="http://schemas.openxmlformats.org/presentationml/2006/main">
  <p:tag name="KSO_WM_TEMPLATE_CATEGORY" val="diagram"/>
  <p:tag name="KSO_WM_TEMPLATE_INDEX" val="20160821"/>
  <p:tag name="KSO_WM_TAG_VERSION" val="1.0"/>
  <p:tag name="KSO_WM_BEAUTIFY_FLAG" val="#wm#"/>
  <p:tag name="KSO_WM_DIAGRAM_GROUP_CODE" val="q1-1"/>
  <p:tag name="KSO_WM_UNIT_TYPE" val="q_i"/>
  <p:tag name="KSO_WM_UNIT_INDEX" val="1_9"/>
  <p:tag name="KSO_WM_UNIT_ID" val="diagram20160821_1*q_i*1_9"/>
  <p:tag name="KSO_WM_UNIT_LAYERLEVEL" val="1_1"/>
  <p:tag name="KSO_WM_UNIT_FILL_FORE_SCHEMECOLOR_INDEX" val="14"/>
  <p:tag name="KSO_WM_UNIT_FILL_TYPE" val="1"/>
  <p:tag name="KSO_WM_UNIT_TEXT_FILL_FORE_SCHEMECOLOR_INDEX" val="13"/>
  <p:tag name="KSO_WM_UNIT_TEXT_FILL_TYPE" val="1"/>
</p:tagLst>
</file>

<file path=ppt/tags/tag34.xml><?xml version="1.0" encoding="utf-8"?>
<p:tagLst xmlns:p="http://schemas.openxmlformats.org/presentationml/2006/main">
  <p:tag name="KSO_WM_TEMPLATE_CATEGORY" val="diagram"/>
  <p:tag name="KSO_WM_TEMPLATE_INDEX" val="20160821"/>
  <p:tag name="KSO_WM_TAG_VERSION" val="1.0"/>
  <p:tag name="KSO_WM_BEAUTIFY_FLAG" val="#wm#"/>
  <p:tag name="KSO_WM_DIAGRAM_GROUP_CODE" val="q1-1"/>
  <p:tag name="KSO_WM_UNIT_TYPE" val="q_i"/>
  <p:tag name="KSO_WM_UNIT_INDEX" val="1_10"/>
  <p:tag name="KSO_WM_UNIT_ID" val="diagram20160821_1*q_i*1_10"/>
  <p:tag name="KSO_WM_UNIT_LAYERLEVEL" val="1_1"/>
  <p:tag name="KSO_WM_UNIT_LINE_FORE_SCHEMECOLOR_INDEX" val="7"/>
  <p:tag name="KSO_WM_UNIT_LINE_FILL_TYPE" val="2"/>
  <p:tag name="KSO_WM_UNIT_TEXT_FILL_FORE_SCHEMECOLOR_INDEX" val="13"/>
  <p:tag name="KSO_WM_UNIT_TEXT_FILL_TYPE" val="1"/>
</p:tagLst>
</file>

<file path=ppt/tags/tag35.xml><?xml version="1.0" encoding="utf-8"?>
<p:tagLst xmlns:p="http://schemas.openxmlformats.org/presentationml/2006/main">
  <p:tag name="KSO_WM_TEMPLATE_CATEGORY" val="diagram"/>
  <p:tag name="KSO_WM_TEMPLATE_INDEX" val="20160821"/>
  <p:tag name="KSO_WM_TAG_VERSION" val="1.0"/>
  <p:tag name="KSO_WM_BEAUTIFY_FLAG" val="#wm#"/>
  <p:tag name="KSO_WM_DIAGRAM_GROUP_CODE" val="q1-1"/>
  <p:tag name="KSO_WM_UNIT_TYPE" val="q_h_a"/>
  <p:tag name="KSO_WM_UNIT_INDEX" val="1_1_1"/>
  <p:tag name="KSO_WM_UNIT_ID" val="diagram20160821_1*q_h_a*1_1_1"/>
  <p:tag name="KSO_WM_UNIT_LAYERLEVEL" val="1_1_1"/>
  <p:tag name="KSO_WM_UNIT_VALUE" val="16"/>
  <p:tag name="KSO_WM_UNIT_HIGHLIGHT" val="0"/>
  <p:tag name="KSO_WM_UNIT_COMPATIBLE" val="0"/>
  <p:tag name="KSO_WM_UNIT_CLEAR" val="0"/>
  <p:tag name="KSO_WM_UNIT_PRESET_TEXT_INDEX" val="3"/>
  <p:tag name="KSO_WM_UNIT_PRESET_TEXT_LEN" val="12"/>
  <p:tag name="KSO_WM_UNIT_TEXT_FILL_FORE_SCHEMECOLOR_INDEX" val="5"/>
  <p:tag name="KSO_WM_UNIT_TEXT_FILL_TYPE" val="1"/>
</p:tagLst>
</file>

<file path=ppt/tags/tag36.xml><?xml version="1.0" encoding="utf-8"?>
<p:tagLst xmlns:p="http://schemas.openxmlformats.org/presentationml/2006/main">
  <p:tag name="KSO_WM_TEMPLATE_CATEGORY" val="diagram"/>
  <p:tag name="KSO_WM_TEMPLATE_INDEX" val="20160821"/>
  <p:tag name="KSO_WM_TAG_VERSION" val="1.0"/>
  <p:tag name="KSO_WM_BEAUTIFY_FLAG" val="#wm#"/>
  <p:tag name="KSO_WM_DIAGRAM_GROUP_CODE" val="q1-1"/>
  <p:tag name="KSO_WM_UNIT_TYPE" val="q_h_a"/>
  <p:tag name="KSO_WM_UNIT_INDEX" val="1_2_1"/>
  <p:tag name="KSO_WM_UNIT_ID" val="diagram20160821_1*q_h_a*1_2_1"/>
  <p:tag name="KSO_WM_UNIT_LAYERLEVEL" val="1_1_1"/>
  <p:tag name="KSO_WM_UNIT_VALUE" val="16"/>
  <p:tag name="KSO_WM_UNIT_HIGHLIGHT" val="0"/>
  <p:tag name="KSO_WM_UNIT_COMPATIBLE" val="0"/>
  <p:tag name="KSO_WM_UNIT_CLEAR" val="0"/>
  <p:tag name="KSO_WM_UNIT_PRESET_TEXT_INDEX" val="3"/>
  <p:tag name="KSO_WM_UNIT_PRESET_TEXT_LEN" val="12"/>
  <p:tag name="KSO_WM_UNIT_TEXT_FILL_FORE_SCHEMECOLOR_INDEX" val="5"/>
  <p:tag name="KSO_WM_UNIT_TEXT_FILL_TYPE" val="1"/>
</p:tagLst>
</file>

<file path=ppt/tags/tag37.xml><?xml version="1.0" encoding="utf-8"?>
<p:tagLst xmlns:p="http://schemas.openxmlformats.org/presentationml/2006/main">
  <p:tag name="KSO_WM_TEMPLATE_CATEGORY" val="diagram"/>
  <p:tag name="KSO_WM_TEMPLATE_INDEX" val="20160821"/>
  <p:tag name="KSO_WM_TAG_VERSION" val="1.0"/>
  <p:tag name="KSO_WM_BEAUTIFY_FLAG" val="#wm#"/>
  <p:tag name="KSO_WM_DIAGRAM_GROUP_CODE" val="q1-1"/>
  <p:tag name="KSO_WM_UNIT_TYPE" val="q_h_f"/>
  <p:tag name="KSO_WM_UNIT_INDEX" val="1_2_1"/>
  <p:tag name="KSO_WM_UNIT_ID" val="diagram20160821_1*q_h_f*1_2_1"/>
  <p:tag name="KSO_WM_UNIT_LAYERLEVEL" val="1_1_1"/>
  <p:tag name="KSO_WM_UNIT_VALUE" val="80"/>
  <p:tag name="KSO_WM_UNIT_HIGHLIGHT" val="0"/>
  <p:tag name="KSO_WM_UNIT_COMPATIBLE" val="0"/>
  <p:tag name="KSO_WM_UNIT_CLEAR" val="0"/>
  <p:tag name="KSO_WM_UNIT_PRESET_TEXT_INDEX" val="4"/>
  <p:tag name="KSO_WM_UNIT_PRESET_TEXT_LEN" val="57"/>
  <p:tag name="KSO_WM_UNIT_TEXT_FILL_FORE_SCHEMECOLOR_INDEX" val="13"/>
  <p:tag name="KSO_WM_UNIT_TEXT_FILL_TYPE" val="1"/>
</p:tagLst>
</file>

<file path=ppt/tags/tag38.xml><?xml version="1.0" encoding="utf-8"?>
<p:tagLst xmlns:p="http://schemas.openxmlformats.org/presentationml/2006/main">
  <p:tag name="KSO_WM_TEMPLATE_CATEGORY" val="diagram"/>
  <p:tag name="KSO_WM_TEMPLATE_INDEX" val="20160821"/>
  <p:tag name="KSO_WM_TAG_VERSION" val="1.0"/>
  <p:tag name="KSO_WM_BEAUTIFY_FLAG" val="#wm#"/>
  <p:tag name="KSO_WM_DIAGRAM_GROUP_CODE" val="q1-1"/>
  <p:tag name="KSO_WM_UNIT_TYPE" val="q_h_f"/>
  <p:tag name="KSO_WM_UNIT_INDEX" val="1_1_1"/>
  <p:tag name="KSO_WM_UNIT_ID" val="diagram20160821_1*q_h_f*1_1_1"/>
  <p:tag name="KSO_WM_UNIT_LAYERLEVEL" val="1_1_1"/>
  <p:tag name="KSO_WM_UNIT_VALUE" val="80"/>
  <p:tag name="KSO_WM_UNIT_HIGHLIGHT" val="0"/>
  <p:tag name="KSO_WM_UNIT_COMPATIBLE" val="0"/>
  <p:tag name="KSO_WM_UNIT_CLEAR" val="0"/>
  <p:tag name="KSO_WM_UNIT_PRESET_TEXT_INDEX" val="4"/>
  <p:tag name="KSO_WM_UNIT_PRESET_TEXT_LEN" val="57"/>
  <p:tag name="KSO_WM_UNIT_TEXT_FILL_FORE_SCHEMECOLOR_INDEX" val="13"/>
  <p:tag name="KSO_WM_UNIT_TEXT_FILL_TYPE" val="1"/>
</p:tagLst>
</file>

<file path=ppt/tags/tag39.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2_1"/>
  <p:tag name="KSO_WM_UNIT_ID" val="diagram20174792_2*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3501_5*l_i*1_1"/>
  <p:tag name="KSO_WM_TEMPLATE_CATEGORY" val="diagram"/>
  <p:tag name="KSO_WM_TEMPLATE_INDEX" val="20203501"/>
  <p:tag name="KSO_WM_UNIT_LAYERLEVEL" val="1_1"/>
  <p:tag name="KSO_WM_TAG_VERSION" val="1.0"/>
  <p:tag name="KSO_WM_BEAUTIFY_FLAG" val="#wm#"/>
</p:tagLst>
</file>

<file path=ppt/tags/tag40.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1_1"/>
  <p:tag name="KSO_WM_UNIT_ID" val="diagram20174792_2*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41.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3_1"/>
  <p:tag name="KSO_WM_UNIT_ID" val="diagram20174792_2*q_h_i*1_3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42.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2_2"/>
  <p:tag name="KSO_WM_UNIT_ID" val="diagram20174792_2*q_h_i*1_2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43.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1_2"/>
  <p:tag name="KSO_WM_UNIT_ID" val="diagram20174792_2*q_h_i*1_1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44.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3_2"/>
  <p:tag name="KSO_WM_UNIT_ID" val="diagram20174792_2*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45.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2_1"/>
  <p:tag name="KSO_WM_UNIT_ID" val="diagram20174792_2*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5*125"/>
  <p:tag name="KSO_WM_UNIT_FILL_FORE_SCHEMECOLOR_INDEX" val="14"/>
  <p:tag name="KSO_WM_UNIT_FILL_TYPE" val="1"/>
  <p:tag name="KSO_WM_UNIT_TEXT_FILL_FORE_SCHEMECOLOR_INDEX" val="13"/>
  <p:tag name="KSO_WM_UNIT_TEXT_FILL_TYPE" val="1"/>
</p:tagLst>
</file>

<file path=ppt/tags/tag46.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3_1"/>
  <p:tag name="KSO_WM_UNIT_ID" val="diagram20174792_2*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87*116"/>
  <p:tag name="KSO_WM_UNIT_FILL_FORE_SCHEMECOLOR_INDEX" val="14"/>
  <p:tag name="KSO_WM_UNIT_FILL_TYPE" val="1"/>
  <p:tag name="KSO_WM_UNIT_TEXT_FILL_FORE_SCHEMECOLOR_INDEX" val="13"/>
  <p:tag name="KSO_WM_UNIT_TEXT_FILL_TYPE" val="1"/>
</p:tagLst>
</file>

<file path=ppt/tags/tag47.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1_1"/>
  <p:tag name="KSO_WM_UNIT_ID" val="diagram20174792_2*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0*135"/>
  <p:tag name="KSO_WM_UNIT_FILL_FORE_SCHEMECOLOR_INDEX" val="14"/>
  <p:tag name="KSO_WM_UNIT_FILL_TYPE" val="1"/>
  <p:tag name="KSO_WM_UNIT_TEXT_FILL_FORE_SCHEMECOLOR_INDEX" val="13"/>
  <p:tag name="KSO_WM_UNIT_TEXT_FILL_TYPE" val="1"/>
</p:tagLst>
</file>

<file path=ppt/tags/tag48.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1_1"/>
  <p:tag name="KSO_WM_UNIT_LAYERLEVEL" val="1_1_1"/>
  <p:tag name="KSO_WM_UNIT_VALUE" val="10"/>
  <p:tag name="KSO_WM_UNIT_HIGHLIGHT" val="0"/>
  <p:tag name="KSO_WM_UNIT_COMPATIBLE" val="0"/>
  <p:tag name="KSO_WM_DIAGRAM_GROUP_CODE" val="q1-1"/>
  <p:tag name="KSO_WM_UNIT_ID" val="diagram20174792_2*q_h_a*1_1_1"/>
  <p:tag name="KSO_WM_UNIT_ISCONTENTSTITLE" val="0"/>
  <p:tag name="KSO_WM_UNIT_NOCLEAR" val="0"/>
  <p:tag name="KSO_WM_UNIT_DIAGRAM_ISNUMVISUAL" val="0"/>
  <p:tag name="KSO_WM_UNIT_DIAGRAM_ISREFERUNIT" val="0"/>
  <p:tag name="KSO_WM_UNIT_PRESET_TEXT" val="添加标题"/>
  <p:tag name="KSO_WM_UNIT_TEXT_FILL_FORE_SCHEMECOLOR_INDEX" val="13"/>
  <p:tag name="KSO_WM_UNIT_TEXT_FILL_TYPE" val="1"/>
</p:tagLst>
</file>

<file path=ppt/tags/tag49.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1_1"/>
  <p:tag name="KSO_WM_UNIT_LAYERLEVEL" val="1_1_1"/>
  <p:tag name="KSO_WM_UNIT_VALUE" val="66"/>
  <p:tag name="KSO_WM_UNIT_HIGHLIGHT" val="0"/>
  <p:tag name="KSO_WM_UNIT_COMPATIBLE" val="0"/>
  <p:tag name="KSO_WM_DIAGRAM_GROUP_CODE" val="q1-1"/>
  <p:tag name="KSO_WM_UNIT_ID" val="diagram20174792_2*q_h_f*1_1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3501_5*l_i*1_2"/>
  <p:tag name="KSO_WM_TEMPLATE_CATEGORY" val="diagram"/>
  <p:tag name="KSO_WM_TEMPLATE_INDEX" val="20203501"/>
  <p:tag name="KSO_WM_UNIT_LAYERLEVEL" val="1_1"/>
  <p:tag name="KSO_WM_TAG_VERSION" val="1.0"/>
  <p:tag name="KSO_WM_BEAUTIFY_FLAG" val="#wm#"/>
</p:tagLst>
</file>

<file path=ppt/tags/tag50.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2_1"/>
  <p:tag name="KSO_WM_UNIT_LAYERLEVEL" val="1_1_1"/>
  <p:tag name="KSO_WM_UNIT_VALUE" val="10"/>
  <p:tag name="KSO_WM_UNIT_HIGHLIGHT" val="0"/>
  <p:tag name="KSO_WM_UNIT_COMPATIBLE" val="0"/>
  <p:tag name="KSO_WM_DIAGRAM_GROUP_CODE" val="q1-1"/>
  <p:tag name="KSO_WM_UNIT_ID" val="diagram20174792_2*q_h_a*1_2_1"/>
  <p:tag name="KSO_WM_UNIT_ISCONTENTSTITLE" val="0"/>
  <p:tag name="KSO_WM_UNIT_NOCLEAR" val="0"/>
  <p:tag name="KSO_WM_UNIT_DIAGRAM_ISNUMVISUAL" val="0"/>
  <p:tag name="KSO_WM_UNIT_DIAGRAM_ISREFERUNIT" val="0"/>
  <p:tag name="KSO_WM_UNIT_PRESET_TEXT" val="添加标题"/>
  <p:tag name="KSO_WM_UNIT_TEXT_FILL_FORE_SCHEMECOLOR_INDEX" val="13"/>
  <p:tag name="KSO_WM_UNIT_TEXT_FILL_TYPE" val="1"/>
</p:tagLst>
</file>

<file path=ppt/tags/tag51.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2_1"/>
  <p:tag name="KSO_WM_UNIT_LAYERLEVEL" val="1_1_1"/>
  <p:tag name="KSO_WM_UNIT_VALUE" val="66"/>
  <p:tag name="KSO_WM_UNIT_HIGHLIGHT" val="0"/>
  <p:tag name="KSO_WM_UNIT_COMPATIBLE" val="0"/>
  <p:tag name="KSO_WM_DIAGRAM_GROUP_CODE" val="q1-1"/>
  <p:tag name="KSO_WM_UNIT_ID" val="diagram20174792_2*q_h_f*1_2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52.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3_1"/>
  <p:tag name="KSO_WM_UNIT_LAYERLEVEL" val="1_1_1"/>
  <p:tag name="KSO_WM_UNIT_VALUE" val="10"/>
  <p:tag name="KSO_WM_UNIT_HIGHLIGHT" val="0"/>
  <p:tag name="KSO_WM_UNIT_COMPATIBLE" val="0"/>
  <p:tag name="KSO_WM_DIAGRAM_GROUP_CODE" val="q1-1"/>
  <p:tag name="KSO_WM_UNIT_ID" val="diagram20174792_2*q_h_a*1_3_1"/>
  <p:tag name="KSO_WM_UNIT_ISCONTENTSTITLE" val="0"/>
  <p:tag name="KSO_WM_UNIT_NOCLEAR" val="0"/>
  <p:tag name="KSO_WM_UNIT_DIAGRAM_ISNUMVISUAL" val="0"/>
  <p:tag name="KSO_WM_UNIT_DIAGRAM_ISREFERUNIT" val="0"/>
  <p:tag name="KSO_WM_UNIT_PRESET_TEXT" val="添加标题"/>
  <p:tag name="KSO_WM_UNIT_TEXT_FILL_FORE_SCHEMECOLOR_INDEX" val="13"/>
  <p:tag name="KSO_WM_UNIT_TEXT_FILL_TYPE" val="1"/>
</p:tagLst>
</file>

<file path=ppt/tags/tag53.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3_1"/>
  <p:tag name="KSO_WM_UNIT_LAYERLEVEL" val="1_1_1"/>
  <p:tag name="KSO_WM_UNIT_VALUE" val="66"/>
  <p:tag name="KSO_WM_UNIT_HIGHLIGHT" val="0"/>
  <p:tag name="KSO_WM_UNIT_COMPATIBLE" val="0"/>
  <p:tag name="KSO_WM_DIAGRAM_GROUP_CODE" val="q1-1"/>
  <p:tag name="KSO_WM_UNIT_ID" val="diagram20174792_2*q_h_f*1_3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0039_2*m_h_i*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0039_2*m_h_i*1_1_2"/>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0039_2*m_h_i*1_1_3"/>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57.xml><?xml version="1.0" encoding="utf-8"?>
<p:tagLst xmlns:p="http://schemas.openxmlformats.org/presentationml/2006/main">
  <p:tag name="KSO_WM_UNIT_VALUE" val="101*95"/>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190039_2*m_h_x*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0039_2*m_h_f*1_1_1"/>
  <p:tag name="KSO_WM_TEMPLATE_CATEGORY" val="diagram"/>
  <p:tag name="KSO_WM_TEMPLATE_INDEX" val="2019003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59.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0039_2*m_h_a*1_1_1"/>
  <p:tag name="KSO_WM_TEMPLATE_CATEGORY" val="diagram"/>
  <p:tag name="KSO_WM_TEMPLATE_INDEX" val="2019003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03501_5*l_i*1_3"/>
  <p:tag name="KSO_WM_TEMPLATE_CATEGORY" val="diagram"/>
  <p:tag name="KSO_WM_TEMPLATE_INDEX" val="20203501"/>
  <p:tag name="KSO_WM_UNIT_LAYERLEVEL" val="1_1"/>
  <p:tag name="KSO_WM_TAG_VERSION" val="1.0"/>
  <p:tag name="KSO_WM_BEAUTIFY_FLAG" val="#wm#"/>
  <p:tag name="KSO_WM_UNIT_LINE_FORE_SCHEMECOLOR_INDEX" val="9"/>
  <p:tag name="KSO_WM_UNIT_LINE_FILL_TYPE" val="2"/>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0039_2*m_h_i*1_2_1"/>
  <p:tag name="KSO_WM_TEMPLATE_CATEGORY" val="diagram"/>
  <p:tag name="KSO_WM_TEMPLATE_INDEX" val="2019003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0039_2*m_h_i*1_2_2"/>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0039_2*m_h_i*1_2_3"/>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63.xml><?xml version="1.0" encoding="utf-8"?>
<p:tagLst xmlns:p="http://schemas.openxmlformats.org/presentationml/2006/main">
  <p:tag name="KSO_WM_UNIT_VALUE" val="96*101"/>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190039_2*m_h_x*1_2_1"/>
  <p:tag name="KSO_WM_TEMPLATE_CATEGORY" val="diagram"/>
  <p:tag name="KSO_WM_TEMPLATE_INDEX" val="2019003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64.xml><?xml version="1.0" encoding="utf-8"?>
<p:tagLst xmlns:p="http://schemas.openxmlformats.org/presentationml/2006/mai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0039_2*m_h_f*1_2_1"/>
  <p:tag name="KSO_WM_TEMPLATE_CATEGORY" val="diagram"/>
  <p:tag name="KSO_WM_TEMPLATE_INDEX" val="2019003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65.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0039_2*m_h_a*1_2_1"/>
  <p:tag name="KSO_WM_TEMPLATE_CATEGORY" val="diagram"/>
  <p:tag name="KSO_WM_TEMPLATE_INDEX" val="2019003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0039_2*m_h_i*1_3_1"/>
  <p:tag name="KSO_WM_TEMPLATE_CATEGORY" val="diagram"/>
  <p:tag name="KSO_WM_TEMPLATE_INDEX" val="20190039"/>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0039_2*m_h_i*1_3_2"/>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0039_2*m_h_i*1_3_3"/>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69.xml><?xml version="1.0" encoding="utf-8"?>
<p:tagLst xmlns:p="http://schemas.openxmlformats.org/presentationml/2006/main">
  <p:tag name="KSO_WM_UNIT_VALUE" val="101*101"/>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190039_2*m_h_x*1_3_1"/>
  <p:tag name="KSO_WM_TEMPLATE_CATEGORY" val="diagram"/>
  <p:tag name="KSO_WM_TEMPLATE_INDEX" val="2019003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501_5*l_h_i*1_1_1"/>
  <p:tag name="KSO_WM_TEMPLATE_CATEGORY" val="diagram"/>
  <p:tag name="KSO_WM_TEMPLATE_INDEX" val="20203501"/>
  <p:tag name="KSO_WM_UNIT_LAYERLEVEL" val="1_1_1"/>
  <p:tag name="KSO_WM_TAG_VERSION" val="1.0"/>
  <p:tag name="KSO_WM_BEAUTIFY_FLAG" val="#wm#"/>
</p:tagLst>
</file>

<file path=ppt/tags/tag70.xml><?xml version="1.0" encoding="utf-8"?>
<p:tagLst xmlns:p="http://schemas.openxmlformats.org/presentationml/2006/main">
  <p:tag name="KSO_WM_UNIT_SUBTYPE" val="a"/>
  <p:tag name="KSO_WM_UNIT_NOCLEAR" val="0"/>
  <p:tag name="KSO_WM_UNIT_VALUE" val="26"/>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0039_2*m_h_f*1_3_1"/>
  <p:tag name="KSO_WM_TEMPLATE_CATEGORY" val="diagram"/>
  <p:tag name="KSO_WM_TEMPLATE_INDEX" val="20190039"/>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1.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0039_2*m_h_a*1_3_1"/>
  <p:tag name="KSO_WM_TEMPLATE_CATEGORY" val="diagram"/>
  <p:tag name="KSO_WM_TEMPLATE_INDEX" val="2019003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03444_1*l_i*1_3"/>
  <p:tag name="KSO_WM_TEMPLATE_CATEGORY" val="diagram"/>
  <p:tag name="KSO_WM_TEMPLATE_INDEX" val="20203444"/>
  <p:tag name="KSO_WM_UNIT_LAYERLEVEL" val="1_1"/>
  <p:tag name="KSO_WM_TAG_VERSION" val="1.0"/>
  <p:tag name="KSO_WM_BEAUTIFY_FLAG" val="#wm#"/>
  <p:tag name="KSO_WM_UNIT_LINE_FORE_SCHEMECOLOR_INDEX" val="16"/>
  <p:tag name="KSO_WM_UNIT_LINE_FILL_TYPE"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03444_1*l_i*1_4"/>
  <p:tag name="KSO_WM_TEMPLATE_CATEGORY" val="diagram"/>
  <p:tag name="KSO_WM_TEMPLATE_INDEX" val="20203444"/>
  <p:tag name="KSO_WM_UNIT_LAYERLEVEL" val="1_1"/>
  <p:tag name="KSO_WM_TAG_VERSION" val="1.0"/>
  <p:tag name="KSO_WM_BEAUTIFY_FLAG" val="#wm#"/>
  <p:tag name="KSO_WM_UNIT_LINE_FORE_SCHEMECOLOR_INDEX" val="16"/>
  <p:tag name="KSO_WM_UNIT_LINE_FILL_TYPE"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444_1*l_h_i*1_1_2"/>
  <p:tag name="KSO_WM_TEMPLATE_CATEGORY" val="diagram"/>
  <p:tag name="KSO_WM_TEMPLATE_INDEX" val="2020344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3444_1*l_h_i*1_2_2"/>
  <p:tag name="KSO_WM_TEMPLATE_CATEGORY" val="diagram"/>
  <p:tag name="KSO_WM_TEMPLATE_INDEX" val="2020344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3444_1*l_h_i*1_4_2"/>
  <p:tag name="KSO_WM_TEMPLATE_CATEGORY" val="diagram"/>
  <p:tag name="KSO_WM_TEMPLATE_INDEX" val="2020344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3444_1*l_h_i*1_3_2"/>
  <p:tag name="KSO_WM_TEMPLATE_CATEGORY" val="diagram"/>
  <p:tag name="KSO_WM_TEMPLATE_INDEX" val="2020344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3444_1*l_i*1_1"/>
  <p:tag name="KSO_WM_TEMPLATE_CATEGORY" val="diagram"/>
  <p:tag name="KSO_WM_TEMPLATE_INDEX" val="2020344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3444_1*l_i*1_2"/>
  <p:tag name="KSO_WM_TEMPLATE_CATEGORY" val="diagram"/>
  <p:tag name="KSO_WM_TEMPLATE_INDEX" val="20203444"/>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3501_5*l_h_i*1_3_1"/>
  <p:tag name="KSO_WM_TEMPLATE_CATEGORY" val="diagram"/>
  <p:tag name="KSO_WM_TEMPLATE_INDEX" val="20203501"/>
  <p:tag name="KSO_WM_UNIT_LAYERLEVEL" val="1_1_1"/>
  <p:tag name="KSO_WM_TAG_VERSION" val="1.0"/>
  <p:tag name="KSO_WM_BEAUTIFY_FLAG" val="#wm#"/>
</p:tagLst>
</file>

<file path=ppt/tags/tag80.xml><?xml version="1.0" encoding="utf-8"?>
<p:tagLst xmlns:p="http://schemas.openxmlformats.org/presentationml/2006/main">
  <p:tag name="KSO_WM_UNIT_VALUE" val="105*12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3444_1*l_h_x*1_2_1"/>
  <p:tag name="KSO_WM_TEMPLATE_CATEGORY" val="diagram"/>
  <p:tag name="KSO_WM_TEMPLATE_INDEX" val="20203444"/>
  <p:tag name="KSO_WM_UNIT_LAYERLEVEL" val="1_1_1"/>
  <p:tag name="KSO_WM_TAG_VERSION" val="1.0"/>
  <p:tag name="KSO_WM_BEAUTIFY_FLAG" val="#wm#"/>
  <p:tag name="KSO_WM_UNIT_FILL_FORE_SCHEMECOLOR_INDEX" val="16"/>
  <p:tag name="KSO_WM_UNIT_FILL_TYPE" val="1"/>
  <p:tag name="KSO_WM_UNIT_SHADOW_SCHEMECOLOR_INDEX" val="14"/>
  <p:tag name="KSO_WM_UNIT_TEXT_FILL_FORE_SCHEMECOLOR_INDEX" val="13"/>
  <p:tag name="KSO_WM_UNIT_TEXT_FILL_TYPE" val="1"/>
</p:tagLst>
</file>

<file path=ppt/tags/tag81.xml><?xml version="1.0" encoding="utf-8"?>
<p:tagLst xmlns:p="http://schemas.openxmlformats.org/presentationml/2006/main">
  <p:tag name="KSO_WM_UNIT_VALUE" val="103*10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3444_1*l_h_x*1_3_1"/>
  <p:tag name="KSO_WM_TEMPLATE_CATEGORY" val="diagram"/>
  <p:tag name="KSO_WM_TEMPLATE_INDEX" val="20203444"/>
  <p:tag name="KSO_WM_UNIT_LAYERLEVEL" val="1_1_1"/>
  <p:tag name="KSO_WM_TAG_VERSION" val="1.0"/>
  <p:tag name="KSO_WM_BEAUTIFY_FLAG" val="#wm#"/>
  <p:tag name="KSO_WM_UNIT_FILL_FORE_SCHEMECOLOR_INDEX" val="16"/>
  <p:tag name="KSO_WM_UNIT_FILL_TYPE" val="1"/>
  <p:tag name="KSO_WM_UNIT_SHADOW_SCHEMECOLOR_INDEX" val="14"/>
  <p:tag name="KSO_WM_UNIT_TEXT_FILL_FORE_SCHEMECOLOR_INDEX" val="13"/>
  <p:tag name="KSO_WM_UNIT_TEXT_FILL_TYPE" val="1"/>
</p:tagLst>
</file>

<file path=ppt/tags/tag82.xml><?xml version="1.0" encoding="utf-8"?>
<p:tagLst xmlns:p="http://schemas.openxmlformats.org/presentationml/2006/main">
  <p:tag name="KSO_WM_UNIT_VALUE" val="140*13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3444_1*l_h_x*1_1_1"/>
  <p:tag name="KSO_WM_TEMPLATE_CATEGORY" val="diagram"/>
  <p:tag name="KSO_WM_TEMPLATE_INDEX" val="20203444"/>
  <p:tag name="KSO_WM_UNIT_LAYERLEVEL" val="1_1_1"/>
  <p:tag name="KSO_WM_TAG_VERSION" val="1.0"/>
  <p:tag name="KSO_WM_BEAUTIFY_FLAG" val="#wm#"/>
  <p:tag name="KSO_WM_UNIT_FILL_FORE_SCHEMECOLOR_INDEX" val="16"/>
  <p:tag name="KSO_WM_UNIT_FILL_TYPE" val="1"/>
  <p:tag name="KSO_WM_UNIT_SHADOW_SCHEMECOLOR_INDEX" val="14"/>
  <p:tag name="KSO_WM_UNIT_TEXT_FILL_FORE_SCHEMECOLOR_INDEX" val="13"/>
  <p:tag name="KSO_WM_UNIT_TEXT_FILL_TYPE" val="1"/>
</p:tagLst>
</file>

<file path=ppt/tags/tag83.xml><?xml version="1.0" encoding="utf-8"?>
<p:tagLst xmlns:p="http://schemas.openxmlformats.org/presentationml/2006/main">
  <p:tag name="KSO_WM_UNIT_VALUE" val="127*12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03444_1*l_h_x*1_4_1"/>
  <p:tag name="KSO_WM_TEMPLATE_CATEGORY" val="diagram"/>
  <p:tag name="KSO_WM_TEMPLATE_INDEX" val="20203444"/>
  <p:tag name="KSO_WM_UNIT_LAYERLEVEL" val="1_1_1"/>
  <p:tag name="KSO_WM_TAG_VERSION" val="1.0"/>
  <p:tag name="KSO_WM_BEAUTIFY_FLAG" val="#wm#"/>
  <p:tag name="KSO_WM_UNIT_FILL_FORE_SCHEMECOLOR_INDEX" val="16"/>
  <p:tag name="KSO_WM_UNIT_FILL_TYPE" val="1"/>
  <p:tag name="KSO_WM_UNIT_SHADOW_SCHEMECOLOR_INDEX" val="14"/>
  <p:tag name="KSO_WM_UNIT_TEXT_FILL_FORE_SCHEMECOLOR_INDEX" val="13"/>
  <p:tag name="KSO_WM_UNIT_TEXT_FILL_TYPE" val="1"/>
</p:tagLst>
</file>

<file path=ppt/tags/tag84.xml><?xml version="1.0" encoding="utf-8"?>
<p:tagLst xmlns:p="http://schemas.openxmlformats.org/presentationml/2006/main">
  <p:tag name="KSO_WM_UNIT_VALUE" val="130*145"/>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03444_1*l_x*1_1"/>
  <p:tag name="KSO_WM_TEMPLATE_CATEGORY" val="diagram"/>
  <p:tag name="KSO_WM_TEMPLATE_INDEX" val="20203444"/>
  <p:tag name="KSO_WM_UNIT_LAYERLEVEL" val="1_1"/>
  <p:tag name="KSO_WM_TAG_VERSION" val="1.0"/>
  <p:tag name="KSO_WM_BEAUTIFY_FLAG" val="#wm#"/>
  <p:tag name="KSO_WM_UNIT_FILL_FORE_SCHEMECOLOR_INDEX" val="16"/>
  <p:tag name="KSO_WM_UNIT_FILL_TYPE" val="1"/>
  <p:tag name="KSO_WM_UNIT_SHADOW_SCHEMECOLOR_INDEX" val="14"/>
  <p:tag name="KSO_WM_UNIT_TEXT_FILL_FORE_SCHEMECOLOR_INDEX" val="14"/>
  <p:tag name="KSO_WM_UNIT_TEXT_FILL_TYPE" val="1"/>
</p:tagLst>
</file>

<file path=ppt/tags/tag85.xml><?xml version="1.0" encoding="utf-8"?>
<p:tagLst xmlns:p="http://schemas.openxmlformats.org/presentationml/2006/main">
  <p:tag name="KSO_WM_UNIT_PRESET_TEXT" val="单击此处添加文本具体内容，简明扼要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3444_1*l_h_f*1_2_1"/>
  <p:tag name="KSO_WM_TEMPLATE_CATEGORY" val="diagram"/>
  <p:tag name="KSO_WM_TEMPLATE_INDEX" val="20203444"/>
  <p:tag name="KSO_WM_UNIT_LAYERLEVEL" val="1_1_1"/>
  <p:tag name="KSO_WM_TAG_VERSION" val="1.0"/>
  <p:tag name="KSO_WM_BEAUTIFY_FLAG" val="#wm#"/>
  <p:tag name="KSO_WM_UNIT_TEXT_FILL_FORE_SCHEMECOLOR_INDEX" val="13"/>
  <p:tag name="KSO_WM_UNIT_TEXT_FILL_TYPE" val="1"/>
</p:tagLst>
</file>

<file path=ppt/tags/tag86.xml><?xml version="1.0" encoding="utf-8"?>
<p:tagLst xmlns:p="http://schemas.openxmlformats.org/presentationml/2006/main">
  <p:tag name="KSO_WM_UNIT_ISCONTENTSTITLE" val="0"/>
  <p:tag name="KSO_WM_UNIT_PRESET_TEXT" val="单击此处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444_1*l_h_a*1_2_1"/>
  <p:tag name="KSO_WM_TEMPLATE_CATEGORY" val="diagram"/>
  <p:tag name="KSO_WM_TEMPLATE_INDEX" val="20203444"/>
  <p:tag name="KSO_WM_UNIT_LAYERLEVEL" val="1_1_1"/>
  <p:tag name="KSO_WM_TAG_VERSION" val="1.0"/>
  <p:tag name="KSO_WM_BEAUTIFY_FLAG" val="#wm#"/>
  <p:tag name="KSO_WM_UNIT_TEXT_FILL_FORE_SCHEMECOLOR_INDEX" val="13"/>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444_1*l_h_i*1_2_1"/>
  <p:tag name="KSO_WM_TEMPLATE_CATEGORY" val="diagram"/>
  <p:tag name="KSO_WM_TEMPLATE_INDEX" val="20203444"/>
  <p:tag name="KSO_WM_UNIT_LAYERLEVEL" val="1_1_1"/>
  <p:tag name="KSO_WM_TAG_VERSION" val="1.0"/>
  <p:tag name="KSO_WM_BEAUTIFY_FLAG" val="#wm#"/>
</p:tagLst>
</file>

<file path=ppt/tags/tag88.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3444_1*l_h_f*1_3_1"/>
  <p:tag name="KSO_WM_TEMPLATE_CATEGORY" val="diagram"/>
  <p:tag name="KSO_WM_TEMPLATE_INDEX" val="20203444"/>
  <p:tag name="KSO_WM_UNIT_LAYERLEVEL" val="1_1_1"/>
  <p:tag name="KSO_WM_TAG_VERSION" val="1.0"/>
  <p:tag name="KSO_WM_BEAUTIFY_FLAG" val="#wm#"/>
  <p:tag name="KSO_WM_UNIT_TEXT_FILL_FORE_SCHEMECOLOR_INDEX" val="13"/>
  <p:tag name="KSO_WM_UNIT_TEXT_FILL_TYPE" val="1"/>
</p:tagLst>
</file>

<file path=ppt/tags/tag89.xml><?xml version="1.0" encoding="utf-8"?>
<p:tagLst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3444_1*l_h_a*1_3_1"/>
  <p:tag name="KSO_WM_TEMPLATE_CATEGORY" val="diagram"/>
  <p:tag name="KSO_WM_TEMPLATE_INDEX" val="20203444"/>
  <p:tag name="KSO_WM_UNIT_LAYERLEVEL" val="1_1_1"/>
  <p:tag name="KSO_WM_TAG_VERSION" val="1.0"/>
  <p:tag name="KSO_WM_BEAUTIFY_FLAG" val="#wm#"/>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3501_5*l_h_i*1_5_1"/>
  <p:tag name="KSO_WM_TEMPLATE_CATEGORY" val="diagram"/>
  <p:tag name="KSO_WM_TEMPLATE_INDEX" val="20203501"/>
  <p:tag name="KSO_WM_UNIT_LAYERLEVEL" val="1_1_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3444_1*l_h_i*1_3_1"/>
  <p:tag name="KSO_WM_TEMPLATE_CATEGORY" val="diagram"/>
  <p:tag name="KSO_WM_TEMPLATE_INDEX" val="20203444"/>
  <p:tag name="KSO_WM_UNIT_LAYERLEVEL" val="1_1_1"/>
  <p:tag name="KSO_WM_TAG_VERSION" val="1.0"/>
  <p:tag name="KSO_WM_BEAUTIFY_FLAG" val="#wm#"/>
</p:tagLst>
</file>

<file path=ppt/tags/tag91.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3444_1*l_h_f*1_4_1"/>
  <p:tag name="KSO_WM_TEMPLATE_CATEGORY" val="diagram"/>
  <p:tag name="KSO_WM_TEMPLATE_INDEX" val="20203444"/>
  <p:tag name="KSO_WM_UNIT_LAYERLEVEL" val="1_1_1"/>
  <p:tag name="KSO_WM_TAG_VERSION" val="1.0"/>
  <p:tag name="KSO_WM_BEAUTIFY_FLAG" val="#wm#"/>
  <p:tag name="KSO_WM_UNIT_TEXT_FILL_FORE_SCHEMECOLOR_INDEX" val="13"/>
  <p:tag name="KSO_WM_UNIT_TEXT_FILL_TYPE" val="1"/>
</p:tagLst>
</file>

<file path=ppt/tags/tag92.xml><?xml version="1.0" encoding="utf-8"?>
<p:tagLst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3444_1*l_h_a*1_4_1"/>
  <p:tag name="KSO_WM_TEMPLATE_CATEGORY" val="diagram"/>
  <p:tag name="KSO_WM_TEMPLATE_INDEX" val="20203444"/>
  <p:tag name="KSO_WM_UNIT_LAYERLEVEL" val="1_1_1"/>
  <p:tag name="KSO_WM_TAG_VERSION" val="1.0"/>
  <p:tag name="KSO_WM_BEAUTIFY_FLAG" val="#wm#"/>
  <p:tag name="KSO_WM_UNIT_TEXT_FILL_FORE_SCHEMECOLOR_INDEX" val="13"/>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3444_1*l_h_i*1_4_1"/>
  <p:tag name="KSO_WM_TEMPLATE_CATEGORY" val="diagram"/>
  <p:tag name="KSO_WM_TEMPLATE_INDEX" val="20203444"/>
  <p:tag name="KSO_WM_UNIT_LAYERLEVEL" val="1_1_1"/>
  <p:tag name="KSO_WM_TAG_VERSION" val="1.0"/>
  <p:tag name="KSO_WM_BEAUTIFY_FLAG" val="#wm#"/>
</p:tagLst>
</file>

<file path=ppt/tags/tag94.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3444_1*l_h_f*1_1_1"/>
  <p:tag name="KSO_WM_TEMPLATE_CATEGORY" val="diagram"/>
  <p:tag name="KSO_WM_TEMPLATE_INDEX" val="20203444"/>
  <p:tag name="KSO_WM_UNIT_LAYERLEVEL" val="1_1_1"/>
  <p:tag name="KSO_WM_TAG_VERSION" val="1.0"/>
  <p:tag name="KSO_WM_BEAUTIFY_FLAG" val="#wm#"/>
  <p:tag name="KSO_WM_UNIT_TEXT_FILL_FORE_SCHEMECOLOR_INDEX" val="13"/>
  <p:tag name="KSO_WM_UNIT_TEXT_FILL_TYPE" val="1"/>
</p:tagLst>
</file>

<file path=ppt/tags/tag95.xml><?xml version="1.0" encoding="utf-8"?>
<p:tagLst xmlns:p="http://schemas.openxmlformats.org/presentationml/2006/main">
  <p:tag name="KSO_WM_UNIT_ISCONTENTS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444_1*l_h_a*1_1_1"/>
  <p:tag name="KSO_WM_TEMPLATE_CATEGORY" val="diagram"/>
  <p:tag name="KSO_WM_TEMPLATE_INDEX" val="20203444"/>
  <p:tag name="KSO_WM_UNIT_LAYERLEVEL" val="1_1_1"/>
  <p:tag name="KSO_WM_TAG_VERSION" val="1.0"/>
  <p:tag name="KSO_WM_BEAUTIFY_FLAG" val="#wm#"/>
  <p:tag name="KSO_WM_UNIT_TEXT_FILL_FORE_SCHEMECOLOR_INDEX" val="13"/>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444_1*l_h_i*1_1_1"/>
  <p:tag name="KSO_WM_TEMPLATE_CATEGORY" val="diagram"/>
  <p:tag name="KSO_WM_TEMPLATE_INDEX" val="20203444"/>
  <p:tag name="KSO_WM_UNIT_LAYERLEVEL" val="1_1_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334_5*l_h_i*1_2_1"/>
  <p:tag name="KSO_WM_TEMPLATE_CATEGORY" val="diagram"/>
  <p:tag name="KSO_WM_TEMPLATE_INDEX" val="20203334"/>
  <p:tag name="KSO_WM_UNIT_LAYERLEVEL" val="1_1_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3334_5*l_h_i*1_3_1"/>
  <p:tag name="KSO_WM_TEMPLATE_CATEGORY" val="diagram"/>
  <p:tag name="KSO_WM_TEMPLATE_INDEX" val="20203334"/>
  <p:tag name="KSO_WM_UNIT_LAYERLEVEL" val="1_1_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3334_5*l_h_i*1_4_1"/>
  <p:tag name="KSO_WM_TEMPLATE_CATEGORY" val="diagram"/>
  <p:tag name="KSO_WM_TEMPLATE_INDEX" val="20203334"/>
  <p:tag name="KSO_WM_UNIT_LAYERLEVEL" val="1_1_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5bral24">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5bral24">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2i40e3la">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2587</Words>
  <Application>WPS 演示</Application>
  <PresentationFormat>宽屏</PresentationFormat>
  <Paragraphs>227</Paragraphs>
  <Slides>18</Slides>
  <Notes>0</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18</vt:i4>
      </vt:variant>
    </vt:vector>
  </HeadingPairs>
  <TitlesOfParts>
    <vt:vector size="29" baseType="lpstr">
      <vt:lpstr>Arial</vt:lpstr>
      <vt:lpstr>宋体</vt:lpstr>
      <vt:lpstr>Wingdings</vt:lpstr>
      <vt:lpstr>微软雅黑</vt:lpstr>
      <vt:lpstr>微软雅黑 Light</vt:lpstr>
      <vt:lpstr>黑体</vt:lpstr>
      <vt:lpstr>Arial Unicode MS</vt:lpstr>
      <vt:lpstr>Calibri</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My</dc:creator>
  <cp:lastModifiedBy>单金枝</cp:lastModifiedBy>
  <cp:revision>38</cp:revision>
  <dcterms:created xsi:type="dcterms:W3CDTF">2018-02-08T06:47:00Z</dcterms:created>
  <dcterms:modified xsi:type="dcterms:W3CDTF">2021-08-30T01:01:25Z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KSOTemplateUUID">
    <vt:lpwstr>v1.0_mb_19SNATfNHVFkyMQaDJB7Ew==</vt:lpwstr>
  </property>
  <property fmtid="{D5CDD505-2E9C-101B-9397-08002B2CF9AE}" pid="4" name="ICV">
    <vt:lpwstr>9D5B027CCF2641A8B9375F42008D0140</vt:lpwstr>
  </property>
</Properties>
</file>